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69" r:id="rId2"/>
    <p:sldId id="271" r:id="rId3"/>
    <p:sldId id="280" r:id="rId4"/>
    <p:sldId id="277" r:id="rId5"/>
    <p:sldId id="257" r:id="rId6"/>
    <p:sldId id="285" r:id="rId7"/>
    <p:sldId id="276" r:id="rId8"/>
    <p:sldId id="297" r:id="rId9"/>
    <p:sldId id="287" r:id="rId10"/>
    <p:sldId id="288" r:id="rId11"/>
    <p:sldId id="289" r:id="rId12"/>
    <p:sldId id="290" r:id="rId13"/>
    <p:sldId id="291" r:id="rId14"/>
    <p:sldId id="292" r:id="rId15"/>
    <p:sldId id="293" r:id="rId16"/>
    <p:sldId id="294" r:id="rId17"/>
    <p:sldId id="296" r:id="rId18"/>
    <p:sldId id="265" r:id="rId19"/>
    <p:sldId id="259" r:id="rId20"/>
    <p:sldId id="263" r:id="rId21"/>
    <p:sldId id="275" r:id="rId22"/>
    <p:sldId id="298" r:id="rId23"/>
    <p:sldId id="274" r:id="rId24"/>
    <p:sldId id="267"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317" r:id="rId43"/>
    <p:sldId id="316" r:id="rId44"/>
    <p:sldId id="320" r:id="rId45"/>
    <p:sldId id="339" r:id="rId46"/>
    <p:sldId id="338" r:id="rId47"/>
    <p:sldId id="283" r:id="rId48"/>
    <p:sldId id="340"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1" userDrawn="1">
          <p15:clr>
            <a:srgbClr val="A4A3A4"/>
          </p15:clr>
        </p15:guide>
        <p15:guide id="2" pos="45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FF41"/>
    <a:srgbClr val="237F0F"/>
    <a:srgbClr val="252525"/>
    <a:srgbClr val="FBFBFB"/>
    <a:srgbClr val="7FB202"/>
    <a:srgbClr val="336DB7"/>
    <a:srgbClr val="16171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25" autoAdjust="0"/>
    <p:restoredTop sz="89698" autoAdjust="0"/>
  </p:normalViewPr>
  <p:slideViewPr>
    <p:cSldViewPr snapToGrid="0" snapToObjects="1">
      <p:cViewPr>
        <p:scale>
          <a:sx n="90" d="100"/>
          <a:sy n="90" d="100"/>
        </p:scale>
        <p:origin x="1032" y="688"/>
      </p:cViewPr>
      <p:guideLst>
        <p:guide orient="horz" pos="1201"/>
        <p:guide pos="4544"/>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3A5A18-769B-E640-AC87-DACE4D5E095A}" type="datetimeFigureOut">
              <a:rPr lang="en-US" smtClean="0"/>
              <a:t>11/17/16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C65C12-2853-FD4D-B154-117A882EE7A6}" type="slidenum">
              <a:rPr lang="en-US" smtClean="0"/>
              <a:t>‹#›</a:t>
            </a:fld>
            <a:endParaRPr lang="en-US"/>
          </a:p>
        </p:txBody>
      </p:sp>
    </p:spTree>
    <p:extLst>
      <p:ext uri="{BB962C8B-B14F-4D97-AF65-F5344CB8AC3E}">
        <p14:creationId xmlns:p14="http://schemas.microsoft.com/office/powerpoint/2010/main" val="31692134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XML" TargetMode="External"/><Relationship Id="rId4" Type="http://schemas.openxmlformats.org/officeDocument/2006/relationships/hyperlink" Target="https://en.wikipedia.org/wiki/Hypertext_Transfer_Protocol" TargetMode="External"/><Relationship Id="rId5" Type="http://schemas.openxmlformats.org/officeDocument/2006/relationships/hyperlink" Target="https://en.wikipedia.org/wiki/Web_service" TargetMode="External"/><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Good </a:t>
            </a:r>
            <a:r>
              <a:rPr lang="en-GB" dirty="0" err="1" smtClean="0"/>
              <a:t>tuorial</a:t>
            </a:r>
            <a:r>
              <a:rPr lang="en-GB" dirty="0" smtClean="0"/>
              <a:t>: http://</a:t>
            </a:r>
            <a:r>
              <a:rPr lang="en-GB" dirty="0" err="1" smtClean="0"/>
              <a:t>idratherbewriting.com</a:t>
            </a:r>
            <a:r>
              <a:rPr lang="en-GB" dirty="0" smtClean="0"/>
              <a:t>/</a:t>
            </a:r>
            <a:r>
              <a:rPr lang="en-GB" dirty="0" err="1" smtClean="0"/>
              <a:t>pubapis_swagger</a:t>
            </a:r>
            <a:r>
              <a:rPr lang="en-GB" dirty="0" smtClean="0"/>
              <a:t>/</a:t>
            </a:r>
          </a:p>
          <a:p>
            <a:endParaRPr lang="en-GB" dirty="0" smtClean="0"/>
          </a:p>
          <a:p>
            <a:r>
              <a:rPr lang="en-GB" dirty="0" smtClean="0"/>
              <a:t>Good afternoon, I am Giovanni and I am a software specialist.</a:t>
            </a:r>
            <a:r>
              <a:rPr lang="en-GB" baseline="0" dirty="0" smtClean="0"/>
              <a:t> I know it doesn’t mean anything but that’s what I do for living. Helping organization to solve problems using software.</a:t>
            </a:r>
          </a:p>
          <a:p>
            <a:r>
              <a:rPr lang="en-GB" baseline="0" dirty="0" smtClean="0"/>
              <a:t>The guy is the picture is not by brother, it’s actually me, I grew some beard to get more credibility in the Development community.</a:t>
            </a:r>
          </a:p>
          <a:p>
            <a:endParaRPr lang="en-GB" baseline="0" dirty="0" smtClean="0"/>
          </a:p>
          <a:p>
            <a:r>
              <a:rPr lang="en-GB" baseline="0" dirty="0" smtClean="0"/>
              <a:t>This should be a vendor-free Event (a part from Vendor paying to make it happen) so I won’t tell you who is my employer, and I’ll never say the name throughout the session, but the first person who will amazingly guess that will receive as price this delicious </a:t>
            </a:r>
            <a:r>
              <a:rPr lang="en-GB" baseline="0" dirty="0" err="1" smtClean="0"/>
              <a:t>coffe</a:t>
            </a:r>
            <a:r>
              <a:rPr lang="en-GB" baseline="0" dirty="0" smtClean="0"/>
              <a:t>-chocolates that I smuggle into NZ via my mother in low.</a:t>
            </a:r>
            <a:endParaRPr lang="en-GB" dirty="0" smtClean="0"/>
          </a:p>
        </p:txBody>
      </p:sp>
      <p:sp>
        <p:nvSpPr>
          <p:cNvPr id="4" name="Slide Number Placeholder 3"/>
          <p:cNvSpPr>
            <a:spLocks noGrp="1"/>
          </p:cNvSpPr>
          <p:nvPr>
            <p:ph type="sldNum" sz="quarter" idx="10"/>
          </p:nvPr>
        </p:nvSpPr>
        <p:spPr/>
        <p:txBody>
          <a:bodyPr/>
          <a:lstStyle/>
          <a:p>
            <a:fld id="{6FC65C12-2853-FD4D-B154-117A882EE7A6}" type="slidenum">
              <a:rPr lang="en-US" smtClean="0"/>
              <a:t>1</a:t>
            </a:fld>
            <a:endParaRPr lang="en-US"/>
          </a:p>
        </p:txBody>
      </p:sp>
    </p:spTree>
    <p:extLst>
      <p:ext uri="{BB962C8B-B14F-4D97-AF65-F5344CB8AC3E}">
        <p14:creationId xmlns:p14="http://schemas.microsoft.com/office/powerpoint/2010/main" val="1114633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a:t>
            </a:r>
            <a:r>
              <a:rPr lang="en-US" dirty="0" smtClean="0">
                <a:solidFill>
                  <a:schemeClr val="accent3">
                    <a:lumMod val="75000"/>
                  </a:schemeClr>
                </a:solidFill>
              </a:rPr>
              <a:t>swagger</a:t>
            </a:r>
            <a:r>
              <a:rPr lang="en-US" dirty="0" smtClean="0"/>
              <a:t>: 2.0 version of the Swagger</a:t>
            </a:r>
          </a:p>
          <a:p>
            <a:r>
              <a:rPr lang="en-US" dirty="0" smtClean="0"/>
              <a:t>    info: - metadata about the API.</a:t>
            </a:r>
          </a:p>
          <a:p>
            <a:r>
              <a:rPr lang="en-US" dirty="0" smtClean="0"/>
              <a:t>    host: - host serving the API</a:t>
            </a:r>
          </a:p>
          <a:p>
            <a:r>
              <a:rPr lang="en-US" dirty="0" smtClean="0"/>
              <a:t>    </a:t>
            </a:r>
            <a:r>
              <a:rPr lang="en-US" dirty="0" err="1" smtClean="0"/>
              <a:t>basePath</a:t>
            </a:r>
            <a:r>
              <a:rPr lang="en-US" dirty="0" smtClean="0"/>
              <a:t>: - base path on which the API is served</a:t>
            </a:r>
          </a:p>
          <a:p>
            <a:r>
              <a:rPr lang="en-US" dirty="0" smtClean="0"/>
              <a:t>    schemes: - protocol(s) of the API.</a:t>
            </a:r>
          </a:p>
          <a:p>
            <a:r>
              <a:rPr lang="en-US" dirty="0" smtClean="0"/>
              <a:t>    consumes: - A list of MIME types the APIs can consume.</a:t>
            </a:r>
          </a:p>
          <a:p>
            <a:r>
              <a:rPr lang="en-US" dirty="0" smtClean="0"/>
              <a:t>    produces: - MIME types the APIs can produce.</a:t>
            </a:r>
          </a:p>
          <a:p>
            <a:r>
              <a:rPr lang="en-US" dirty="0" smtClean="0"/>
              <a:t>    paths: - Defines the available operations on the API</a:t>
            </a:r>
          </a:p>
          <a:p>
            <a:r>
              <a:rPr lang="en-US" dirty="0" smtClean="0"/>
              <a:t>    definitions: - complex objects</a:t>
            </a:r>
            <a:endParaRPr lang="en-US" dirty="0"/>
          </a:p>
        </p:txBody>
      </p:sp>
      <p:sp>
        <p:nvSpPr>
          <p:cNvPr id="4" name="Slide Number Placeholder 3"/>
          <p:cNvSpPr>
            <a:spLocks noGrp="1"/>
          </p:cNvSpPr>
          <p:nvPr>
            <p:ph type="sldNum" sz="quarter" idx="10"/>
          </p:nvPr>
        </p:nvSpPr>
        <p:spPr/>
        <p:txBody>
          <a:bodyPr/>
          <a:lstStyle/>
          <a:p>
            <a:fld id="{6FC65C12-2853-FD4D-B154-117A882EE7A6}" type="slidenum">
              <a:rPr lang="en-US" smtClean="0"/>
              <a:t>10</a:t>
            </a:fld>
            <a:endParaRPr lang="en-US"/>
          </a:p>
        </p:txBody>
      </p:sp>
    </p:spTree>
    <p:extLst>
      <p:ext uri="{BB962C8B-B14F-4D97-AF65-F5344CB8AC3E}">
        <p14:creationId xmlns:p14="http://schemas.microsoft.com/office/powerpoint/2010/main" val="298115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a:t>
            </a:r>
            <a:r>
              <a:rPr lang="en-US" dirty="0" smtClean="0">
                <a:solidFill>
                  <a:schemeClr val="accent3">
                    <a:lumMod val="75000"/>
                  </a:schemeClr>
                </a:solidFill>
              </a:rPr>
              <a:t>swagger</a:t>
            </a:r>
            <a:r>
              <a:rPr lang="en-US" dirty="0" smtClean="0"/>
              <a:t>: 2.0 version of the Swagger</a:t>
            </a:r>
          </a:p>
          <a:p>
            <a:r>
              <a:rPr lang="en-US" dirty="0" smtClean="0"/>
              <a:t>    info: - metadata about the API.</a:t>
            </a:r>
          </a:p>
          <a:p>
            <a:r>
              <a:rPr lang="en-US" dirty="0" smtClean="0"/>
              <a:t>    host: - host serving the API</a:t>
            </a:r>
          </a:p>
          <a:p>
            <a:r>
              <a:rPr lang="en-US" dirty="0" smtClean="0"/>
              <a:t>    </a:t>
            </a:r>
            <a:r>
              <a:rPr lang="en-US" dirty="0" err="1" smtClean="0"/>
              <a:t>basePath</a:t>
            </a:r>
            <a:r>
              <a:rPr lang="en-US" dirty="0" smtClean="0"/>
              <a:t>: - base path on which the API is served</a:t>
            </a:r>
          </a:p>
          <a:p>
            <a:r>
              <a:rPr lang="en-US" dirty="0" smtClean="0"/>
              <a:t>    schemes: - protocol(s) of the API.</a:t>
            </a:r>
          </a:p>
          <a:p>
            <a:r>
              <a:rPr lang="en-US" dirty="0" smtClean="0"/>
              <a:t>    consumes: - A list of MIME types the APIs can consume.</a:t>
            </a:r>
          </a:p>
          <a:p>
            <a:r>
              <a:rPr lang="en-US" dirty="0" smtClean="0"/>
              <a:t>    produces: - MIME types the APIs can produce.</a:t>
            </a:r>
          </a:p>
          <a:p>
            <a:r>
              <a:rPr lang="en-US" dirty="0" smtClean="0"/>
              <a:t>    paths: - Defines the available operations on the API</a:t>
            </a:r>
          </a:p>
          <a:p>
            <a:r>
              <a:rPr lang="en-US" dirty="0" smtClean="0"/>
              <a:t>    definitions: - complex objects</a:t>
            </a:r>
            <a:endParaRPr lang="en-US" dirty="0"/>
          </a:p>
        </p:txBody>
      </p:sp>
      <p:sp>
        <p:nvSpPr>
          <p:cNvPr id="4" name="Slide Number Placeholder 3"/>
          <p:cNvSpPr>
            <a:spLocks noGrp="1"/>
          </p:cNvSpPr>
          <p:nvPr>
            <p:ph type="sldNum" sz="quarter" idx="10"/>
          </p:nvPr>
        </p:nvSpPr>
        <p:spPr/>
        <p:txBody>
          <a:bodyPr/>
          <a:lstStyle/>
          <a:p>
            <a:fld id="{6FC65C12-2853-FD4D-B154-117A882EE7A6}" type="slidenum">
              <a:rPr lang="en-US" smtClean="0"/>
              <a:t>11</a:t>
            </a:fld>
            <a:endParaRPr lang="en-US"/>
          </a:p>
        </p:txBody>
      </p:sp>
    </p:spTree>
    <p:extLst>
      <p:ext uri="{BB962C8B-B14F-4D97-AF65-F5344CB8AC3E}">
        <p14:creationId xmlns:p14="http://schemas.microsoft.com/office/powerpoint/2010/main" val="2093233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a:t>
            </a:r>
            <a:r>
              <a:rPr lang="en-US" dirty="0" smtClean="0">
                <a:solidFill>
                  <a:schemeClr val="accent3">
                    <a:lumMod val="75000"/>
                  </a:schemeClr>
                </a:solidFill>
              </a:rPr>
              <a:t>swagger</a:t>
            </a:r>
            <a:r>
              <a:rPr lang="en-US" dirty="0" smtClean="0"/>
              <a:t>: 2.0 version of the Swagger</a:t>
            </a:r>
          </a:p>
          <a:p>
            <a:r>
              <a:rPr lang="en-US" dirty="0" smtClean="0"/>
              <a:t>    info: - metadata about the API.</a:t>
            </a:r>
          </a:p>
          <a:p>
            <a:r>
              <a:rPr lang="en-US" dirty="0" smtClean="0"/>
              <a:t>    host: - host serving the API</a:t>
            </a:r>
          </a:p>
          <a:p>
            <a:r>
              <a:rPr lang="en-US" dirty="0" smtClean="0"/>
              <a:t>    </a:t>
            </a:r>
            <a:r>
              <a:rPr lang="en-US" dirty="0" err="1" smtClean="0"/>
              <a:t>basePath</a:t>
            </a:r>
            <a:r>
              <a:rPr lang="en-US" dirty="0" smtClean="0"/>
              <a:t>: - base path on which the API is served</a:t>
            </a:r>
          </a:p>
          <a:p>
            <a:r>
              <a:rPr lang="en-US" dirty="0" smtClean="0"/>
              <a:t>    schemes: - protocol(s) of the API.</a:t>
            </a:r>
          </a:p>
          <a:p>
            <a:r>
              <a:rPr lang="en-US" dirty="0" smtClean="0"/>
              <a:t>    consumes: - A list of MIME types the APIs can consume.</a:t>
            </a:r>
          </a:p>
          <a:p>
            <a:r>
              <a:rPr lang="en-US" dirty="0" smtClean="0"/>
              <a:t>    produces: - MIME types the APIs can produce.</a:t>
            </a:r>
          </a:p>
          <a:p>
            <a:r>
              <a:rPr lang="en-US" dirty="0" smtClean="0"/>
              <a:t>    paths: - Defines the available operations on the API</a:t>
            </a:r>
          </a:p>
          <a:p>
            <a:r>
              <a:rPr lang="en-US" dirty="0" smtClean="0"/>
              <a:t>    definitions: - complex objects</a:t>
            </a:r>
            <a:endParaRPr lang="en-US" dirty="0"/>
          </a:p>
        </p:txBody>
      </p:sp>
      <p:sp>
        <p:nvSpPr>
          <p:cNvPr id="4" name="Slide Number Placeholder 3"/>
          <p:cNvSpPr>
            <a:spLocks noGrp="1"/>
          </p:cNvSpPr>
          <p:nvPr>
            <p:ph type="sldNum" sz="quarter" idx="10"/>
          </p:nvPr>
        </p:nvSpPr>
        <p:spPr/>
        <p:txBody>
          <a:bodyPr/>
          <a:lstStyle/>
          <a:p>
            <a:fld id="{6FC65C12-2853-FD4D-B154-117A882EE7A6}" type="slidenum">
              <a:rPr lang="en-US" smtClean="0"/>
              <a:t>12</a:t>
            </a:fld>
            <a:endParaRPr lang="en-US"/>
          </a:p>
        </p:txBody>
      </p:sp>
    </p:spTree>
    <p:extLst>
      <p:ext uri="{BB962C8B-B14F-4D97-AF65-F5344CB8AC3E}">
        <p14:creationId xmlns:p14="http://schemas.microsoft.com/office/powerpoint/2010/main" val="447704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a:t>
            </a:r>
            <a:r>
              <a:rPr lang="en-US" dirty="0" smtClean="0">
                <a:solidFill>
                  <a:schemeClr val="accent3">
                    <a:lumMod val="75000"/>
                  </a:schemeClr>
                </a:solidFill>
              </a:rPr>
              <a:t>swagger</a:t>
            </a:r>
            <a:r>
              <a:rPr lang="en-US" dirty="0" smtClean="0"/>
              <a:t>: 2.0 version of the Swagger</a:t>
            </a:r>
          </a:p>
          <a:p>
            <a:r>
              <a:rPr lang="en-US" dirty="0" smtClean="0"/>
              <a:t>    info: - metadata about the API.</a:t>
            </a:r>
          </a:p>
          <a:p>
            <a:r>
              <a:rPr lang="en-US" dirty="0" smtClean="0"/>
              <a:t>    host: - host serving the API</a:t>
            </a:r>
          </a:p>
          <a:p>
            <a:r>
              <a:rPr lang="en-US" dirty="0" smtClean="0"/>
              <a:t>    </a:t>
            </a:r>
            <a:r>
              <a:rPr lang="en-US" dirty="0" err="1" smtClean="0"/>
              <a:t>basePath</a:t>
            </a:r>
            <a:r>
              <a:rPr lang="en-US" dirty="0" smtClean="0"/>
              <a:t>: - base path on which the API is served</a:t>
            </a:r>
          </a:p>
          <a:p>
            <a:r>
              <a:rPr lang="en-US" dirty="0" smtClean="0"/>
              <a:t>    schemes: - protocol(s) of the API.</a:t>
            </a:r>
          </a:p>
          <a:p>
            <a:r>
              <a:rPr lang="en-US" dirty="0" smtClean="0"/>
              <a:t>    consumes: - A list of MIME types the APIs can consume.</a:t>
            </a:r>
          </a:p>
          <a:p>
            <a:r>
              <a:rPr lang="en-US" dirty="0" smtClean="0"/>
              <a:t>    produces: - MIME types the APIs can produce.</a:t>
            </a:r>
          </a:p>
          <a:p>
            <a:r>
              <a:rPr lang="en-US" dirty="0" smtClean="0"/>
              <a:t>    paths: - Defines the available operations on the API</a:t>
            </a:r>
          </a:p>
          <a:p>
            <a:r>
              <a:rPr lang="en-US" dirty="0" smtClean="0"/>
              <a:t>    definitions: - complex objects</a:t>
            </a:r>
            <a:endParaRPr lang="en-US" dirty="0"/>
          </a:p>
        </p:txBody>
      </p:sp>
      <p:sp>
        <p:nvSpPr>
          <p:cNvPr id="4" name="Slide Number Placeholder 3"/>
          <p:cNvSpPr>
            <a:spLocks noGrp="1"/>
          </p:cNvSpPr>
          <p:nvPr>
            <p:ph type="sldNum" sz="quarter" idx="10"/>
          </p:nvPr>
        </p:nvSpPr>
        <p:spPr/>
        <p:txBody>
          <a:bodyPr/>
          <a:lstStyle/>
          <a:p>
            <a:fld id="{6FC65C12-2853-FD4D-B154-117A882EE7A6}" type="slidenum">
              <a:rPr lang="en-US" smtClean="0"/>
              <a:t>13</a:t>
            </a:fld>
            <a:endParaRPr lang="en-US"/>
          </a:p>
        </p:txBody>
      </p:sp>
    </p:spTree>
    <p:extLst>
      <p:ext uri="{BB962C8B-B14F-4D97-AF65-F5344CB8AC3E}">
        <p14:creationId xmlns:p14="http://schemas.microsoft.com/office/powerpoint/2010/main" val="551889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a:t>
            </a:r>
            <a:r>
              <a:rPr lang="en-US" dirty="0" smtClean="0">
                <a:solidFill>
                  <a:schemeClr val="accent3">
                    <a:lumMod val="75000"/>
                  </a:schemeClr>
                </a:solidFill>
              </a:rPr>
              <a:t>swagger</a:t>
            </a:r>
            <a:r>
              <a:rPr lang="en-US" dirty="0" smtClean="0"/>
              <a:t>: 2.0 version of the Swagger</a:t>
            </a:r>
          </a:p>
          <a:p>
            <a:r>
              <a:rPr lang="en-US" dirty="0" smtClean="0"/>
              <a:t>    info: - metadata about the API.</a:t>
            </a:r>
          </a:p>
          <a:p>
            <a:r>
              <a:rPr lang="en-US" dirty="0" smtClean="0"/>
              <a:t>    host: - host serving the API</a:t>
            </a:r>
          </a:p>
          <a:p>
            <a:r>
              <a:rPr lang="en-US" dirty="0" smtClean="0"/>
              <a:t>    </a:t>
            </a:r>
            <a:r>
              <a:rPr lang="en-US" dirty="0" err="1" smtClean="0"/>
              <a:t>basePath</a:t>
            </a:r>
            <a:r>
              <a:rPr lang="en-US" dirty="0" smtClean="0"/>
              <a:t>: - base path on which the API is served</a:t>
            </a:r>
          </a:p>
          <a:p>
            <a:r>
              <a:rPr lang="en-US" dirty="0" smtClean="0"/>
              <a:t>    schemes: - protocol(s) of the API.</a:t>
            </a:r>
          </a:p>
          <a:p>
            <a:r>
              <a:rPr lang="en-US" dirty="0" smtClean="0"/>
              <a:t>    consumes: - A list of MIME types the APIs can consume.</a:t>
            </a:r>
          </a:p>
          <a:p>
            <a:r>
              <a:rPr lang="en-US" dirty="0" smtClean="0"/>
              <a:t>    produces: - MIME types the APIs can produce.</a:t>
            </a:r>
          </a:p>
          <a:p>
            <a:r>
              <a:rPr lang="en-US" dirty="0" smtClean="0"/>
              <a:t>    paths: - Defines the available operations on the API</a:t>
            </a:r>
          </a:p>
          <a:p>
            <a:r>
              <a:rPr lang="en-US" dirty="0" smtClean="0"/>
              <a:t>    definitions: - complex objects</a:t>
            </a:r>
            <a:endParaRPr lang="en-US" dirty="0"/>
          </a:p>
        </p:txBody>
      </p:sp>
      <p:sp>
        <p:nvSpPr>
          <p:cNvPr id="4" name="Slide Number Placeholder 3"/>
          <p:cNvSpPr>
            <a:spLocks noGrp="1"/>
          </p:cNvSpPr>
          <p:nvPr>
            <p:ph type="sldNum" sz="quarter" idx="10"/>
          </p:nvPr>
        </p:nvSpPr>
        <p:spPr/>
        <p:txBody>
          <a:bodyPr/>
          <a:lstStyle/>
          <a:p>
            <a:fld id="{6FC65C12-2853-FD4D-B154-117A882EE7A6}" type="slidenum">
              <a:rPr lang="en-US" smtClean="0"/>
              <a:t>14</a:t>
            </a:fld>
            <a:endParaRPr lang="en-US"/>
          </a:p>
        </p:txBody>
      </p:sp>
    </p:spTree>
    <p:extLst>
      <p:ext uri="{BB962C8B-B14F-4D97-AF65-F5344CB8AC3E}">
        <p14:creationId xmlns:p14="http://schemas.microsoft.com/office/powerpoint/2010/main" val="2084492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a:t>
            </a:r>
            <a:r>
              <a:rPr lang="en-US" baseline="0" dirty="0" smtClean="0"/>
              <a:t> this case </a:t>
            </a:r>
            <a:r>
              <a:rPr lang="en-US" baseline="0" dirty="0" err="1" smtClean="0"/>
              <a:t>basicSecurity</a:t>
            </a:r>
            <a:r>
              <a:rPr lang="en-US" baseline="0" dirty="0" smtClean="0"/>
              <a:t> is applied to all resources/operations</a:t>
            </a:r>
          </a:p>
          <a:p>
            <a:endParaRPr lang="en-US" baseline="0" dirty="0" smtClean="0"/>
          </a:p>
          <a:p>
            <a:r>
              <a:rPr lang="en-US" baseline="0" dirty="0" err="1" smtClean="0"/>
              <a:t>KeySecurity</a:t>
            </a:r>
            <a:r>
              <a:rPr lang="en-US" baseline="0" dirty="0" smtClean="0"/>
              <a:t> is applied to /ratings POST</a:t>
            </a:r>
          </a:p>
          <a:p>
            <a:endParaRPr lang="en-US" baseline="0" dirty="0" smtClean="0"/>
          </a:p>
          <a:p>
            <a:r>
              <a:rPr lang="en-US" baseline="0" dirty="0" smtClean="0"/>
              <a:t>OAUTH is available:</a:t>
            </a:r>
          </a:p>
          <a:p>
            <a:endParaRPr lang="en-US" baseline="0" dirty="0" smtClean="0"/>
          </a:p>
          <a:p>
            <a:r>
              <a:rPr lang="en-US" dirty="0" err="1" smtClean="0"/>
              <a:t>securityDefinitions</a:t>
            </a:r>
            <a:r>
              <a:rPr lang="en-US" dirty="0" smtClean="0"/>
              <a:t>: </a:t>
            </a:r>
          </a:p>
          <a:p>
            <a:r>
              <a:rPr lang="en-US" dirty="0" err="1" smtClean="0"/>
              <a:t>OauthSecurity</a:t>
            </a:r>
            <a:r>
              <a:rPr lang="en-US" dirty="0" smtClean="0"/>
              <a:t>: </a:t>
            </a:r>
          </a:p>
          <a:p>
            <a:r>
              <a:rPr lang="en-US" dirty="0" smtClean="0"/>
              <a:t>type: oauth2 </a:t>
            </a:r>
          </a:p>
          <a:p>
            <a:r>
              <a:rPr lang="en-US" dirty="0" smtClean="0"/>
              <a:t>flow: </a:t>
            </a:r>
            <a:r>
              <a:rPr lang="en-US" dirty="0" err="1" smtClean="0"/>
              <a:t>accessCode</a:t>
            </a:r>
            <a:r>
              <a:rPr lang="en-US" dirty="0" smtClean="0"/>
              <a:t> </a:t>
            </a:r>
          </a:p>
          <a:p>
            <a:r>
              <a:rPr lang="en-US" dirty="0" err="1" smtClean="0"/>
              <a:t>authorizationUrl</a:t>
            </a:r>
            <a:r>
              <a:rPr lang="en-US" dirty="0" smtClean="0"/>
              <a:t>: 'https://</a:t>
            </a:r>
            <a:r>
              <a:rPr lang="en-US" dirty="0" err="1" smtClean="0"/>
              <a:t>oauth.simple.api</a:t>
            </a:r>
            <a:r>
              <a:rPr lang="en-US" dirty="0" smtClean="0"/>
              <a:t>/authorization' </a:t>
            </a:r>
          </a:p>
          <a:p>
            <a:r>
              <a:rPr lang="en-US" dirty="0" err="1" smtClean="0"/>
              <a:t>tokenUrl</a:t>
            </a:r>
            <a:r>
              <a:rPr lang="en-US" dirty="0" smtClean="0"/>
              <a:t>: 'https://</a:t>
            </a:r>
            <a:r>
              <a:rPr lang="en-US" dirty="0" err="1" smtClean="0"/>
              <a:t>oauth.simple.api</a:t>
            </a:r>
            <a:r>
              <a:rPr lang="en-US" dirty="0" smtClean="0"/>
              <a:t>/token' </a:t>
            </a:r>
          </a:p>
          <a:p>
            <a:r>
              <a:rPr lang="en-US" dirty="0" smtClean="0"/>
              <a:t>scopes: </a:t>
            </a:r>
          </a:p>
          <a:p>
            <a:r>
              <a:rPr lang="en-US" dirty="0" smtClean="0"/>
              <a:t>	admin: Admin scope </a:t>
            </a:r>
          </a:p>
          <a:p>
            <a:r>
              <a:rPr lang="en-US" dirty="0" smtClean="0"/>
              <a:t>	user: User scope </a:t>
            </a:r>
          </a:p>
          <a:p>
            <a:r>
              <a:rPr lang="en-US" dirty="0" smtClean="0"/>
              <a:t>	media: Media scope</a:t>
            </a:r>
            <a:endParaRPr lang="en-US" dirty="0"/>
          </a:p>
        </p:txBody>
      </p:sp>
      <p:sp>
        <p:nvSpPr>
          <p:cNvPr id="4" name="Slide Number Placeholder 3"/>
          <p:cNvSpPr>
            <a:spLocks noGrp="1"/>
          </p:cNvSpPr>
          <p:nvPr>
            <p:ph type="sldNum" sz="quarter" idx="10"/>
          </p:nvPr>
        </p:nvSpPr>
        <p:spPr/>
        <p:txBody>
          <a:bodyPr/>
          <a:lstStyle/>
          <a:p>
            <a:fld id="{6FC65C12-2853-FD4D-B154-117A882EE7A6}" type="slidenum">
              <a:rPr lang="en-US" smtClean="0"/>
              <a:t>15</a:t>
            </a:fld>
            <a:endParaRPr lang="en-US"/>
          </a:p>
        </p:txBody>
      </p:sp>
    </p:spTree>
    <p:extLst>
      <p:ext uri="{BB962C8B-B14F-4D97-AF65-F5344CB8AC3E}">
        <p14:creationId xmlns:p14="http://schemas.microsoft.com/office/powerpoint/2010/main" val="1335288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a:t>
            </a:r>
            <a:r>
              <a:rPr lang="en-US" baseline="0" dirty="0" smtClean="0"/>
              <a:t> this case </a:t>
            </a:r>
            <a:r>
              <a:rPr lang="en-US" baseline="0" dirty="0" err="1" smtClean="0"/>
              <a:t>basicSecurity</a:t>
            </a:r>
            <a:r>
              <a:rPr lang="en-US" baseline="0" dirty="0" smtClean="0"/>
              <a:t> is applied to all resources/operations</a:t>
            </a:r>
          </a:p>
          <a:p>
            <a:endParaRPr lang="en-US" baseline="0" dirty="0" smtClean="0"/>
          </a:p>
          <a:p>
            <a:r>
              <a:rPr lang="en-US" baseline="0" dirty="0" err="1" smtClean="0"/>
              <a:t>KeySecurity</a:t>
            </a:r>
            <a:r>
              <a:rPr lang="en-US" baseline="0" dirty="0" smtClean="0"/>
              <a:t> is applied to /ratings POST</a:t>
            </a:r>
          </a:p>
          <a:p>
            <a:endParaRPr lang="en-US" baseline="0" dirty="0" smtClean="0"/>
          </a:p>
          <a:p>
            <a:r>
              <a:rPr lang="en-US" baseline="0" dirty="0" smtClean="0"/>
              <a:t>OAUTH is available:</a:t>
            </a:r>
          </a:p>
          <a:p>
            <a:endParaRPr lang="en-US" baseline="0" dirty="0" smtClean="0"/>
          </a:p>
          <a:p>
            <a:r>
              <a:rPr lang="en-US" dirty="0" err="1" smtClean="0"/>
              <a:t>securityDefinitions</a:t>
            </a:r>
            <a:r>
              <a:rPr lang="en-US" dirty="0" smtClean="0"/>
              <a:t>: </a:t>
            </a:r>
          </a:p>
          <a:p>
            <a:r>
              <a:rPr lang="en-US" dirty="0" err="1" smtClean="0"/>
              <a:t>OauthSecurity</a:t>
            </a:r>
            <a:r>
              <a:rPr lang="en-US" dirty="0" smtClean="0"/>
              <a:t>: </a:t>
            </a:r>
          </a:p>
          <a:p>
            <a:r>
              <a:rPr lang="en-US" dirty="0" smtClean="0"/>
              <a:t>type: oauth2 </a:t>
            </a:r>
          </a:p>
          <a:p>
            <a:r>
              <a:rPr lang="en-US" dirty="0" smtClean="0"/>
              <a:t>flow: </a:t>
            </a:r>
            <a:r>
              <a:rPr lang="en-US" dirty="0" err="1" smtClean="0"/>
              <a:t>accessCode</a:t>
            </a:r>
            <a:r>
              <a:rPr lang="en-US" dirty="0" smtClean="0"/>
              <a:t> </a:t>
            </a:r>
          </a:p>
          <a:p>
            <a:r>
              <a:rPr lang="en-US" dirty="0" err="1" smtClean="0"/>
              <a:t>authorizationUrl</a:t>
            </a:r>
            <a:r>
              <a:rPr lang="en-US" dirty="0" smtClean="0"/>
              <a:t>: 'https://</a:t>
            </a:r>
            <a:r>
              <a:rPr lang="en-US" dirty="0" err="1" smtClean="0"/>
              <a:t>oauth.simple.api</a:t>
            </a:r>
            <a:r>
              <a:rPr lang="en-US" dirty="0" smtClean="0"/>
              <a:t>/authorization' </a:t>
            </a:r>
          </a:p>
          <a:p>
            <a:r>
              <a:rPr lang="en-US" dirty="0" err="1" smtClean="0"/>
              <a:t>tokenUrl</a:t>
            </a:r>
            <a:r>
              <a:rPr lang="en-US" dirty="0" smtClean="0"/>
              <a:t>: 'https://</a:t>
            </a:r>
            <a:r>
              <a:rPr lang="en-US" dirty="0" err="1" smtClean="0"/>
              <a:t>oauth.simple.api</a:t>
            </a:r>
            <a:r>
              <a:rPr lang="en-US" dirty="0" smtClean="0"/>
              <a:t>/token' </a:t>
            </a:r>
          </a:p>
          <a:p>
            <a:r>
              <a:rPr lang="en-US" dirty="0" smtClean="0"/>
              <a:t>scopes: </a:t>
            </a:r>
          </a:p>
          <a:p>
            <a:r>
              <a:rPr lang="en-US" dirty="0" smtClean="0"/>
              <a:t>	admin: Admin scope </a:t>
            </a:r>
          </a:p>
          <a:p>
            <a:r>
              <a:rPr lang="en-US" dirty="0" smtClean="0"/>
              <a:t>	user: User scope </a:t>
            </a:r>
          </a:p>
          <a:p>
            <a:r>
              <a:rPr lang="en-US" smtClean="0"/>
              <a:t>	media</a:t>
            </a:r>
            <a:r>
              <a:rPr lang="en-US" dirty="0" smtClean="0"/>
              <a:t>: Media scope</a:t>
            </a:r>
            <a:endParaRPr lang="en-US" dirty="0"/>
          </a:p>
        </p:txBody>
      </p:sp>
      <p:sp>
        <p:nvSpPr>
          <p:cNvPr id="4" name="Slide Number Placeholder 3"/>
          <p:cNvSpPr>
            <a:spLocks noGrp="1"/>
          </p:cNvSpPr>
          <p:nvPr>
            <p:ph type="sldNum" sz="quarter" idx="10"/>
          </p:nvPr>
        </p:nvSpPr>
        <p:spPr/>
        <p:txBody>
          <a:bodyPr/>
          <a:lstStyle/>
          <a:p>
            <a:fld id="{6FC65C12-2853-FD4D-B154-117A882EE7A6}" type="slidenum">
              <a:rPr lang="en-US" smtClean="0"/>
              <a:t>16</a:t>
            </a:fld>
            <a:endParaRPr lang="en-US"/>
          </a:p>
        </p:txBody>
      </p:sp>
    </p:spTree>
    <p:extLst>
      <p:ext uri="{BB962C8B-B14F-4D97-AF65-F5344CB8AC3E}">
        <p14:creationId xmlns:p14="http://schemas.microsoft.com/office/powerpoint/2010/main" val="1412799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65C12-2853-FD4D-B154-117A882EE7A6}" type="slidenum">
              <a:rPr lang="en-US" smtClean="0"/>
              <a:t>21</a:t>
            </a:fld>
            <a:endParaRPr lang="en-US"/>
          </a:p>
        </p:txBody>
      </p:sp>
    </p:spTree>
    <p:extLst>
      <p:ext uri="{BB962C8B-B14F-4D97-AF65-F5344CB8AC3E}">
        <p14:creationId xmlns:p14="http://schemas.microsoft.com/office/powerpoint/2010/main" val="2711497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is the final</a:t>
            </a:r>
            <a:r>
              <a:rPr lang="en-US" baseline="0" dirty="0" smtClean="0"/>
              <a:t> clue </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6FC65C12-2853-FD4D-B154-117A882EE7A6}" type="slidenum">
              <a:rPr lang="en-US" smtClean="0"/>
              <a:t>22</a:t>
            </a:fld>
            <a:endParaRPr lang="en-US"/>
          </a:p>
        </p:txBody>
      </p:sp>
    </p:spTree>
    <p:extLst>
      <p:ext uri="{BB962C8B-B14F-4D97-AF65-F5344CB8AC3E}">
        <p14:creationId xmlns:p14="http://schemas.microsoft.com/office/powerpoint/2010/main" val="2068520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is the final</a:t>
            </a:r>
            <a:r>
              <a:rPr lang="en-US" baseline="0" dirty="0" smtClean="0"/>
              <a:t> clue </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6FC65C12-2853-FD4D-B154-117A882EE7A6}" type="slidenum">
              <a:rPr lang="en-US" smtClean="0"/>
              <a:t>23</a:t>
            </a:fld>
            <a:endParaRPr lang="en-US"/>
          </a:p>
        </p:txBody>
      </p:sp>
    </p:spTree>
    <p:extLst>
      <p:ext uri="{BB962C8B-B14F-4D97-AF65-F5344CB8AC3E}">
        <p14:creationId xmlns:p14="http://schemas.microsoft.com/office/powerpoint/2010/main" val="3898071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Few</a:t>
            </a:r>
            <a:r>
              <a:rPr lang="en-US" baseline="0" dirty="0" smtClean="0"/>
              <a:t> important, out of context, things before start the.</a:t>
            </a:r>
          </a:p>
          <a:p>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Coming to the event you all agreed to the Code of Conduct (you have read and accepted right??). Basically they say to nice to each other. SO! IF you are thinking ‘how the hell is talking this guy?? What accent is that??” </a:t>
            </a:r>
            <a:r>
              <a:rPr lang="en-GB" dirty="0" smtClean="0"/>
              <a:t>Y</a:t>
            </a:r>
            <a:r>
              <a:rPr lang="en-GB" baseline="0" dirty="0" smtClean="0"/>
              <a:t>ou have been racist and this is not accepted. So, just understand me without complaining.</a:t>
            </a:r>
            <a:endParaRPr lang="en-GB" dirty="0" smtClean="0"/>
          </a:p>
          <a:p>
            <a:pPr marL="171450" indent="-171450">
              <a:buFontTx/>
              <a:buChar char="-"/>
            </a:pPr>
            <a:endParaRPr lang="en-US" dirty="0" smtClean="0"/>
          </a:p>
          <a:p>
            <a:endParaRPr lang="en-US" dirty="0" smtClean="0"/>
          </a:p>
          <a:p>
            <a:r>
              <a:rPr lang="en-US" dirty="0" smtClean="0"/>
              <a:t>While</a:t>
            </a:r>
            <a:r>
              <a:rPr lang="en-US" baseline="0" dirty="0" smtClean="0"/>
              <a:t> preparing the material for this presentation, I looked around for API stuff and of course I found many anecdotes about Amazon.</a:t>
            </a:r>
            <a:endParaRPr lang="en-US" dirty="0" smtClean="0"/>
          </a:p>
          <a:p>
            <a:r>
              <a:rPr lang="en-US" dirty="0" smtClean="0"/>
              <a:t>I believe we all know about the “Jeff</a:t>
            </a:r>
            <a:r>
              <a:rPr lang="en-US" baseline="0" dirty="0" smtClean="0"/>
              <a:t> Bezos moment”</a:t>
            </a:r>
            <a:endParaRPr lang="en-US" dirty="0" smtClean="0"/>
          </a:p>
          <a:p>
            <a:r>
              <a:rPr lang="en-US" dirty="0" smtClean="0"/>
              <a:t>And then I found that At Amazon</a:t>
            </a:r>
            <a:r>
              <a:rPr lang="en-US" baseline="0" dirty="0" smtClean="0"/>
              <a:t> PowerPoint is banned.</a:t>
            </a:r>
          </a:p>
          <a:p>
            <a:r>
              <a:rPr lang="en-US" baseline="0" dirty="0" smtClean="0"/>
              <a:t>Meetings last 1 or 1.5h, the first 30 minutes attendees read the paper written by the presenter, the they discuss</a:t>
            </a:r>
            <a:r>
              <a:rPr lang="is-I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6FC65C12-2853-FD4D-B154-117A882EE7A6}" type="slidenum">
              <a:rPr lang="en-US" smtClean="0"/>
              <a:t>2</a:t>
            </a:fld>
            <a:endParaRPr lang="en-US"/>
          </a:p>
        </p:txBody>
      </p:sp>
    </p:spTree>
    <p:extLst>
      <p:ext uri="{BB962C8B-B14F-4D97-AF65-F5344CB8AC3E}">
        <p14:creationId xmlns:p14="http://schemas.microsoft.com/office/powerpoint/2010/main" val="3042342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But</a:t>
            </a:r>
            <a:r>
              <a:rPr lang="en-US" baseline="0" dirty="0" smtClean="0"/>
              <a:t> it’s not a race, Swagger is the most popular, but the others are not bad.</a:t>
            </a:r>
          </a:p>
          <a:p>
            <a:r>
              <a:rPr lang="en-US" baseline="0" dirty="0" smtClean="0"/>
              <a:t>Chose one and stick with that.</a:t>
            </a:r>
            <a:endParaRPr lang="en-US" dirty="0"/>
          </a:p>
        </p:txBody>
      </p:sp>
      <p:sp>
        <p:nvSpPr>
          <p:cNvPr id="4" name="Slide Number Placeholder 3"/>
          <p:cNvSpPr>
            <a:spLocks noGrp="1"/>
          </p:cNvSpPr>
          <p:nvPr>
            <p:ph type="sldNum" sz="quarter" idx="10"/>
          </p:nvPr>
        </p:nvSpPr>
        <p:spPr/>
        <p:txBody>
          <a:bodyPr/>
          <a:lstStyle/>
          <a:p>
            <a:fld id="{6FC65C12-2853-FD4D-B154-117A882EE7A6}" type="slidenum">
              <a:rPr lang="en-US" smtClean="0"/>
              <a:t>24</a:t>
            </a:fld>
            <a:endParaRPr lang="en-US"/>
          </a:p>
        </p:txBody>
      </p:sp>
    </p:spTree>
    <p:extLst>
      <p:ext uri="{BB962C8B-B14F-4D97-AF65-F5344CB8AC3E}">
        <p14:creationId xmlns:p14="http://schemas.microsoft.com/office/powerpoint/2010/main" val="1674043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smtClean="0"/>
              <a:t>Thanks Giovanni,</a:t>
            </a:r>
            <a:r>
              <a:rPr lang="is-IS" baseline="0" dirty="0" smtClean="0"/>
              <a:t> Great histotrical facts there.  </a:t>
            </a:r>
            <a:r>
              <a:rPr lang="is-IS" dirty="0" smtClean="0"/>
              <a:t>Well … as they say “One does not simply swagger!”  The API</a:t>
            </a:r>
            <a:r>
              <a:rPr lang="is-IS" baseline="0" dirty="0" smtClean="0"/>
              <a:t> designer in the know uses</a:t>
            </a:r>
            <a:endParaRPr lang="en-US" dirty="0"/>
          </a:p>
        </p:txBody>
      </p:sp>
      <p:sp>
        <p:nvSpPr>
          <p:cNvPr id="4" name="Slide Number Placeholder 3"/>
          <p:cNvSpPr>
            <a:spLocks noGrp="1"/>
          </p:cNvSpPr>
          <p:nvPr>
            <p:ph type="sldNum" sz="quarter" idx="10"/>
          </p:nvPr>
        </p:nvSpPr>
        <p:spPr/>
        <p:txBody>
          <a:bodyPr/>
          <a:lstStyle/>
          <a:p>
            <a:fld id="{6FC65C12-2853-FD4D-B154-117A882EE7A6}" type="slidenum">
              <a:rPr lang="en-US" smtClean="0"/>
              <a:t>25</a:t>
            </a:fld>
            <a:endParaRPr lang="en-US"/>
          </a:p>
        </p:txBody>
      </p:sp>
    </p:spTree>
    <p:extLst>
      <p:ext uri="{BB962C8B-B14F-4D97-AF65-F5344CB8AC3E}">
        <p14:creationId xmlns:p14="http://schemas.microsoft.com/office/powerpoint/2010/main" val="1155452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65C12-2853-FD4D-B154-117A882EE7A6}" type="slidenum">
              <a:rPr lang="en-US" smtClean="0"/>
              <a:t>26</a:t>
            </a:fld>
            <a:endParaRPr lang="en-US"/>
          </a:p>
        </p:txBody>
      </p:sp>
    </p:spTree>
    <p:extLst>
      <p:ext uri="{BB962C8B-B14F-4D97-AF65-F5344CB8AC3E}">
        <p14:creationId xmlns:p14="http://schemas.microsoft.com/office/powerpoint/2010/main" val="591333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65C12-2853-FD4D-B154-117A882EE7A6}" type="slidenum">
              <a:rPr lang="en-US" smtClean="0"/>
              <a:t>29</a:t>
            </a:fld>
            <a:endParaRPr lang="en-US"/>
          </a:p>
        </p:txBody>
      </p:sp>
    </p:spTree>
    <p:extLst>
      <p:ext uri="{BB962C8B-B14F-4D97-AF65-F5344CB8AC3E}">
        <p14:creationId xmlns:p14="http://schemas.microsoft.com/office/powerpoint/2010/main" val="1956531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C65C12-2853-FD4D-B154-117A882EE7A6}" type="slidenum">
              <a:rPr lang="en-US" smtClean="0"/>
              <a:t>30</a:t>
            </a:fld>
            <a:endParaRPr lang="en-US"/>
          </a:p>
        </p:txBody>
      </p:sp>
    </p:spTree>
    <p:extLst>
      <p:ext uri="{BB962C8B-B14F-4D97-AF65-F5344CB8AC3E}">
        <p14:creationId xmlns:p14="http://schemas.microsoft.com/office/powerpoint/2010/main" val="231265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F2F5D4-7F8C-F44E-9BE2-BD26FB0FA4B2}" type="slidenum">
              <a:rPr lang="en-US" smtClean="0"/>
              <a:t>34</a:t>
            </a:fld>
            <a:endParaRPr lang="en-US"/>
          </a:p>
        </p:txBody>
      </p:sp>
    </p:spTree>
    <p:extLst>
      <p:ext uri="{BB962C8B-B14F-4D97-AF65-F5344CB8AC3E}">
        <p14:creationId xmlns:p14="http://schemas.microsoft.com/office/powerpoint/2010/main" val="721280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F2F5D4-7F8C-F44E-9BE2-BD26FB0FA4B2}" type="slidenum">
              <a:rPr lang="en-US" smtClean="0"/>
              <a:t>35</a:t>
            </a:fld>
            <a:endParaRPr lang="en-US"/>
          </a:p>
        </p:txBody>
      </p:sp>
    </p:spTree>
    <p:extLst>
      <p:ext uri="{BB962C8B-B14F-4D97-AF65-F5344CB8AC3E}">
        <p14:creationId xmlns:p14="http://schemas.microsoft.com/office/powerpoint/2010/main" val="1937241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F2F5D4-7F8C-F44E-9BE2-BD26FB0FA4B2}" type="slidenum">
              <a:rPr lang="en-US" smtClean="0"/>
              <a:t>36</a:t>
            </a:fld>
            <a:endParaRPr lang="en-US"/>
          </a:p>
        </p:txBody>
      </p:sp>
    </p:spTree>
    <p:extLst>
      <p:ext uri="{BB962C8B-B14F-4D97-AF65-F5344CB8AC3E}">
        <p14:creationId xmlns:p14="http://schemas.microsoft.com/office/powerpoint/2010/main" val="1983540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F2F5D4-7F8C-F44E-9BE2-BD26FB0FA4B2}" type="slidenum">
              <a:rPr lang="en-US" smtClean="0"/>
              <a:t>37</a:t>
            </a:fld>
            <a:endParaRPr lang="en-US"/>
          </a:p>
        </p:txBody>
      </p:sp>
    </p:spTree>
    <p:extLst>
      <p:ext uri="{BB962C8B-B14F-4D97-AF65-F5344CB8AC3E}">
        <p14:creationId xmlns:p14="http://schemas.microsoft.com/office/powerpoint/2010/main" val="1004918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F2F5D4-7F8C-F44E-9BE2-BD26FB0FA4B2}" type="slidenum">
              <a:rPr lang="en-US" smtClean="0"/>
              <a:t>38</a:t>
            </a:fld>
            <a:endParaRPr lang="en-US"/>
          </a:p>
        </p:txBody>
      </p:sp>
    </p:spTree>
    <p:extLst>
      <p:ext uri="{BB962C8B-B14F-4D97-AF65-F5344CB8AC3E}">
        <p14:creationId xmlns:p14="http://schemas.microsoft.com/office/powerpoint/2010/main" val="806422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Jeff</a:t>
            </a:r>
            <a:r>
              <a:rPr lang="en-US" baseline="0" dirty="0" smtClean="0"/>
              <a:t> Bezos moment</a:t>
            </a:r>
            <a:endParaRPr lang="en-US" dirty="0" smtClean="0"/>
          </a:p>
          <a:p>
            <a:r>
              <a:rPr lang="en-US" dirty="0" smtClean="0"/>
              <a:t>At Amazon</a:t>
            </a:r>
            <a:r>
              <a:rPr lang="en-US" baseline="0" dirty="0" smtClean="0"/>
              <a:t> PowerPoint is banned.</a:t>
            </a:r>
          </a:p>
          <a:p>
            <a:r>
              <a:rPr lang="en-US" baseline="0" dirty="0" smtClean="0"/>
              <a:t>Meetings last 1 or 1.5h, the first 30 minutes attendees read the paper written by the presenter, the they discuss</a:t>
            </a:r>
            <a:r>
              <a:rPr lang="is-I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6FC65C12-2853-FD4D-B154-117A882EE7A6}" type="slidenum">
              <a:rPr lang="en-US" smtClean="0"/>
              <a:t>3</a:t>
            </a:fld>
            <a:endParaRPr lang="en-US"/>
          </a:p>
        </p:txBody>
      </p:sp>
    </p:spTree>
    <p:extLst>
      <p:ext uri="{BB962C8B-B14F-4D97-AF65-F5344CB8AC3E}">
        <p14:creationId xmlns:p14="http://schemas.microsoft.com/office/powerpoint/2010/main" val="131749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F2F5D4-7F8C-F44E-9BE2-BD26FB0FA4B2}" type="slidenum">
              <a:rPr lang="en-US" smtClean="0"/>
              <a:t>39</a:t>
            </a:fld>
            <a:endParaRPr lang="en-US"/>
          </a:p>
        </p:txBody>
      </p:sp>
    </p:spTree>
    <p:extLst>
      <p:ext uri="{BB962C8B-B14F-4D97-AF65-F5344CB8AC3E}">
        <p14:creationId xmlns:p14="http://schemas.microsoft.com/office/powerpoint/2010/main" val="735615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F2F5D4-7F8C-F44E-9BE2-BD26FB0FA4B2}" type="slidenum">
              <a:rPr lang="en-US" smtClean="0"/>
              <a:t>40</a:t>
            </a:fld>
            <a:endParaRPr lang="en-US"/>
          </a:p>
        </p:txBody>
      </p:sp>
    </p:spTree>
    <p:extLst>
      <p:ext uri="{BB962C8B-B14F-4D97-AF65-F5344CB8AC3E}">
        <p14:creationId xmlns:p14="http://schemas.microsoft.com/office/powerpoint/2010/main" val="8330588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F2F5D4-7F8C-F44E-9BE2-BD26FB0FA4B2}" type="slidenum">
              <a:rPr lang="en-US" smtClean="0"/>
              <a:t>41</a:t>
            </a:fld>
            <a:endParaRPr lang="en-US"/>
          </a:p>
        </p:txBody>
      </p:sp>
    </p:spTree>
    <p:extLst>
      <p:ext uri="{BB962C8B-B14F-4D97-AF65-F5344CB8AC3E}">
        <p14:creationId xmlns:p14="http://schemas.microsoft.com/office/powerpoint/2010/main" val="723026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is a problem.   API Gateway uses Swagger</a:t>
            </a:r>
            <a:r>
              <a:rPr lang="en-US" baseline="0" dirty="0" smtClean="0"/>
              <a:t> </a:t>
            </a:r>
            <a:r>
              <a:rPr lang="is-IS" baseline="0" dirty="0" smtClean="0"/>
              <a:t>… Mule uses RAML?</a:t>
            </a:r>
          </a:p>
          <a:p>
            <a:endParaRPr lang="is-IS" baseline="0" dirty="0" smtClean="0"/>
          </a:p>
          <a:p>
            <a:r>
              <a:rPr lang="is-IS" baseline="0" dirty="0" smtClean="0"/>
              <a:t>What to do?</a:t>
            </a:r>
            <a:endParaRPr lang="en-US" dirty="0"/>
          </a:p>
        </p:txBody>
      </p:sp>
      <p:sp>
        <p:nvSpPr>
          <p:cNvPr id="4" name="Slide Number Placeholder 3"/>
          <p:cNvSpPr>
            <a:spLocks noGrp="1"/>
          </p:cNvSpPr>
          <p:nvPr>
            <p:ph type="sldNum" sz="quarter" idx="10"/>
          </p:nvPr>
        </p:nvSpPr>
        <p:spPr/>
        <p:txBody>
          <a:bodyPr/>
          <a:lstStyle/>
          <a:p>
            <a:fld id="{4BF2F5D4-7F8C-F44E-9BE2-BD26FB0FA4B2}" type="slidenum">
              <a:rPr lang="en-US" smtClean="0"/>
              <a:t>42</a:t>
            </a:fld>
            <a:endParaRPr lang="en-US"/>
          </a:p>
        </p:txBody>
      </p:sp>
    </p:spTree>
    <p:extLst>
      <p:ext uri="{BB962C8B-B14F-4D97-AF65-F5344CB8AC3E}">
        <p14:creationId xmlns:p14="http://schemas.microsoft.com/office/powerpoint/2010/main" val="6150760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F2F5D4-7F8C-F44E-9BE2-BD26FB0FA4B2}" type="slidenum">
              <a:rPr lang="en-US" smtClean="0"/>
              <a:t>43</a:t>
            </a:fld>
            <a:endParaRPr lang="en-US"/>
          </a:p>
        </p:txBody>
      </p:sp>
    </p:spTree>
    <p:extLst>
      <p:ext uri="{BB962C8B-B14F-4D97-AF65-F5344CB8AC3E}">
        <p14:creationId xmlns:p14="http://schemas.microsoft.com/office/powerpoint/2010/main" val="967527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F2F5D4-7F8C-F44E-9BE2-BD26FB0FA4B2}" type="slidenum">
              <a:rPr lang="en-US" smtClean="0"/>
              <a:t>44</a:t>
            </a:fld>
            <a:endParaRPr lang="en-US"/>
          </a:p>
        </p:txBody>
      </p:sp>
    </p:spTree>
    <p:extLst>
      <p:ext uri="{BB962C8B-B14F-4D97-AF65-F5344CB8AC3E}">
        <p14:creationId xmlns:p14="http://schemas.microsoft.com/office/powerpoint/2010/main" val="1473388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is a problem.   API Gateway uses Swagger</a:t>
            </a:r>
            <a:r>
              <a:rPr lang="en-US" baseline="0" dirty="0" smtClean="0"/>
              <a:t> </a:t>
            </a:r>
            <a:r>
              <a:rPr lang="is-IS" baseline="0" dirty="0" smtClean="0"/>
              <a:t>… Mule uses RAML?</a:t>
            </a:r>
          </a:p>
          <a:p>
            <a:endParaRPr lang="is-IS" baseline="0" dirty="0" smtClean="0"/>
          </a:p>
          <a:p>
            <a:r>
              <a:rPr lang="is-IS" baseline="0" dirty="0" smtClean="0"/>
              <a:t>What to do?</a:t>
            </a:r>
            <a:endParaRPr lang="en-US" dirty="0"/>
          </a:p>
        </p:txBody>
      </p:sp>
      <p:sp>
        <p:nvSpPr>
          <p:cNvPr id="4" name="Slide Number Placeholder 3"/>
          <p:cNvSpPr>
            <a:spLocks noGrp="1"/>
          </p:cNvSpPr>
          <p:nvPr>
            <p:ph type="sldNum" sz="quarter" idx="10"/>
          </p:nvPr>
        </p:nvSpPr>
        <p:spPr/>
        <p:txBody>
          <a:bodyPr/>
          <a:lstStyle/>
          <a:p>
            <a:fld id="{4BF2F5D4-7F8C-F44E-9BE2-BD26FB0FA4B2}" type="slidenum">
              <a:rPr lang="en-US" smtClean="0"/>
              <a:t>45</a:t>
            </a:fld>
            <a:endParaRPr lang="en-US"/>
          </a:p>
        </p:txBody>
      </p:sp>
    </p:spTree>
    <p:extLst>
      <p:ext uri="{BB962C8B-B14F-4D97-AF65-F5344CB8AC3E}">
        <p14:creationId xmlns:p14="http://schemas.microsoft.com/office/powerpoint/2010/main" val="1226437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F2F5D4-7F8C-F44E-9BE2-BD26FB0FA4B2}" type="slidenum">
              <a:rPr lang="en-US" smtClean="0"/>
              <a:t>46</a:t>
            </a:fld>
            <a:endParaRPr lang="en-US"/>
          </a:p>
        </p:txBody>
      </p:sp>
    </p:spTree>
    <p:extLst>
      <p:ext uri="{BB962C8B-B14F-4D97-AF65-F5344CB8AC3E}">
        <p14:creationId xmlns:p14="http://schemas.microsoft.com/office/powerpoint/2010/main" val="12413823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https://</a:t>
            </a:r>
            <a:r>
              <a:rPr lang="en-GB" dirty="0" err="1" smtClean="0"/>
              <a:t>apitransformer.com</a:t>
            </a:r>
            <a:r>
              <a:rPr lang="en-GB" dirty="0" smtClean="0"/>
              <a:t>/</a:t>
            </a:r>
            <a:endParaRPr lang="en-GB" dirty="0"/>
          </a:p>
        </p:txBody>
      </p:sp>
      <p:sp>
        <p:nvSpPr>
          <p:cNvPr id="4" name="Slide Number Placeholder 3"/>
          <p:cNvSpPr>
            <a:spLocks noGrp="1"/>
          </p:cNvSpPr>
          <p:nvPr>
            <p:ph type="sldNum" sz="quarter" idx="10"/>
          </p:nvPr>
        </p:nvSpPr>
        <p:spPr/>
        <p:txBody>
          <a:bodyPr/>
          <a:lstStyle/>
          <a:p>
            <a:fld id="{6FC65C12-2853-FD4D-B154-117A882EE7A6}" type="slidenum">
              <a:rPr lang="en-US" smtClean="0"/>
              <a:t>47</a:t>
            </a:fld>
            <a:endParaRPr lang="en-US"/>
          </a:p>
        </p:txBody>
      </p:sp>
    </p:spTree>
    <p:extLst>
      <p:ext uri="{BB962C8B-B14F-4D97-AF65-F5344CB8AC3E}">
        <p14:creationId xmlns:p14="http://schemas.microsoft.com/office/powerpoint/2010/main" val="1894771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1_</a:t>
            </a:r>
            <a:r>
              <a:rPr lang="en-US" baseline="0" dirty="0" smtClean="0"/>
              <a:t> </a:t>
            </a:r>
          </a:p>
          <a:p>
            <a:r>
              <a:rPr lang="en-US" baseline="0" dirty="0" smtClean="0"/>
              <a:t>Flying machine</a:t>
            </a:r>
            <a:r>
              <a:rPr lang="en-US" baseline="0" smtClean="0"/>
              <a:t>, Armored car, diving suit, machine gun</a:t>
            </a:r>
            <a:r>
              <a:rPr lang="en-US" baseline="0" dirty="0" smtClean="0"/>
              <a:t/>
            </a:r>
            <a:br>
              <a:rPr lang="en-US" baseline="0" dirty="0" smtClean="0"/>
            </a:br>
            <a:r>
              <a:rPr lang="en-US" baseline="0" dirty="0" smtClean="0"/>
              <a:t>Leonardo was 10, then he met </a:t>
            </a:r>
            <a:r>
              <a:rPr lang="en-US" baseline="0" dirty="0" err="1" smtClean="0"/>
              <a:t>MonnaLisa</a:t>
            </a:r>
            <a:r>
              <a:rPr lang="en-US" baseline="0" dirty="0" smtClean="0"/>
              <a:t> and API become boring. </a:t>
            </a:r>
            <a:br>
              <a:rPr lang="en-US" baseline="0" dirty="0" smtClean="0"/>
            </a:br>
            <a:r>
              <a:rPr lang="en-US" baseline="0" dirty="0" smtClean="0"/>
              <a:t>Hence my Italian accent to make this session more credible</a:t>
            </a:r>
            <a:endParaRPr lang="en-US" dirty="0" smtClean="0"/>
          </a:p>
          <a:p>
            <a:endParaRPr lang="en-US" dirty="0" smtClean="0"/>
          </a:p>
          <a:p>
            <a:r>
              <a:rPr lang="en-US" dirty="0" smtClean="0"/>
              <a:t>Named</a:t>
            </a:r>
            <a:r>
              <a:rPr lang="en-US" baseline="0" dirty="0" smtClean="0"/>
              <a:t> swagger to ‘make fun’ of WADL (</a:t>
            </a:r>
            <a:r>
              <a:rPr lang="en-US" baseline="0" dirty="0" err="1" smtClean="0"/>
              <a:t>wodl</a:t>
            </a:r>
            <a:r>
              <a:rPr lang="en-US" baseline="0" dirty="0" smtClean="0"/>
              <a:t>) which is a funny way to walk.. We don’t </a:t>
            </a:r>
            <a:r>
              <a:rPr lang="en-US" baseline="0" dirty="0" err="1" smtClean="0"/>
              <a:t>wadl</a:t>
            </a:r>
            <a:r>
              <a:rPr lang="en-US" baseline="0" dirty="0" smtClean="0"/>
              <a:t>, we </a:t>
            </a:r>
            <a:r>
              <a:rPr lang="en-US" baseline="0" dirty="0" err="1" smtClean="0"/>
              <a:t>swgger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FC65C12-2853-FD4D-B154-117A882EE7A6}" type="slidenum">
              <a:rPr lang="en-US" smtClean="0"/>
              <a:t>4</a:t>
            </a:fld>
            <a:endParaRPr lang="en-US"/>
          </a:p>
        </p:txBody>
      </p:sp>
    </p:spTree>
    <p:extLst>
      <p:ext uri="{BB962C8B-B14F-4D97-AF65-F5344CB8AC3E}">
        <p14:creationId xmlns:p14="http://schemas.microsoft.com/office/powerpoint/2010/main" val="1884223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Web Application Description Language</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WADL</a:t>
            </a:r>
            <a:r>
              <a:rPr lang="en-US" sz="1200" b="0" i="0" kern="1200" dirty="0" smtClean="0">
                <a:solidFill>
                  <a:schemeClr val="tx1"/>
                </a:solidFill>
                <a:effectLst/>
                <a:latin typeface="+mn-lt"/>
                <a:ea typeface="+mn-ea"/>
                <a:cs typeface="+mn-cs"/>
              </a:rPr>
              <a:t>) is a machine-readable </a:t>
            </a:r>
            <a:r>
              <a:rPr lang="en-US" sz="1200" b="0" i="0" u="none" strike="noStrike" kern="1200" dirty="0" smtClean="0">
                <a:solidFill>
                  <a:schemeClr val="tx1"/>
                </a:solidFill>
                <a:effectLst/>
                <a:latin typeface="+mn-lt"/>
                <a:ea typeface="+mn-ea"/>
                <a:cs typeface="+mn-cs"/>
                <a:hlinkClick r:id="rId3" tooltip="XML"/>
              </a:rPr>
              <a:t>XML</a:t>
            </a:r>
            <a:r>
              <a:rPr lang="en-US" sz="1200" b="0" i="0" kern="1200" dirty="0" smtClean="0">
                <a:solidFill>
                  <a:schemeClr val="tx1"/>
                </a:solidFill>
                <a:effectLst/>
                <a:latin typeface="+mn-lt"/>
                <a:ea typeface="+mn-ea"/>
                <a:cs typeface="+mn-cs"/>
              </a:rPr>
              <a:t> description of </a:t>
            </a:r>
            <a:r>
              <a:rPr lang="en-US" sz="1200" b="0" i="0" u="none" strike="noStrike" kern="1200" dirty="0" smtClean="0">
                <a:solidFill>
                  <a:schemeClr val="tx1"/>
                </a:solidFill>
                <a:effectLst/>
                <a:latin typeface="+mn-lt"/>
                <a:ea typeface="+mn-ea"/>
                <a:cs typeface="+mn-cs"/>
                <a:hlinkClick r:id="rId4" tooltip="Hypertext Transfer Protocol"/>
              </a:rPr>
              <a:t>HTTP</a:t>
            </a:r>
            <a:r>
              <a:rPr lang="en-US" sz="1200" b="0" i="0" kern="1200" dirty="0" smtClean="0">
                <a:solidFill>
                  <a:schemeClr val="tx1"/>
                </a:solidFill>
                <a:effectLst/>
                <a:latin typeface="+mn-lt"/>
                <a:ea typeface="+mn-ea"/>
                <a:cs typeface="+mn-cs"/>
              </a:rPr>
              <a:t>-based </a:t>
            </a:r>
            <a:r>
              <a:rPr lang="en-US" sz="1200" b="0" i="0" u="sng" kern="1200" dirty="0" smtClean="0">
                <a:solidFill>
                  <a:schemeClr val="tx1"/>
                </a:solidFill>
                <a:effectLst/>
                <a:latin typeface="+mn-lt"/>
                <a:ea typeface="+mn-ea"/>
                <a:cs typeface="+mn-cs"/>
                <a:hlinkClick r:id="rId5" tooltip="Web service"/>
              </a:rPr>
              <a:t>web services</a:t>
            </a:r>
            <a:endParaRPr lang="en-US" dirty="0" smtClean="0"/>
          </a:p>
          <a:p>
            <a:endParaRPr lang="en-US" dirty="0" smtClean="0"/>
          </a:p>
          <a:p>
            <a:r>
              <a:rPr lang="is-IS" dirty="0" smtClean="0"/>
              <a:t>… the guy</a:t>
            </a:r>
            <a:r>
              <a:rPr lang="is-IS" baseline="0" dirty="0" smtClean="0"/>
              <a:t> is me after work</a:t>
            </a:r>
            <a:endParaRPr lang="en-US" dirty="0"/>
          </a:p>
        </p:txBody>
      </p:sp>
      <p:sp>
        <p:nvSpPr>
          <p:cNvPr id="4" name="Slide Number Placeholder 3"/>
          <p:cNvSpPr>
            <a:spLocks noGrp="1"/>
          </p:cNvSpPr>
          <p:nvPr>
            <p:ph type="sldNum" sz="quarter" idx="10"/>
          </p:nvPr>
        </p:nvSpPr>
        <p:spPr/>
        <p:txBody>
          <a:bodyPr/>
          <a:lstStyle/>
          <a:p>
            <a:fld id="{6FC65C12-2853-FD4D-B154-117A882EE7A6}" type="slidenum">
              <a:rPr lang="en-US" smtClean="0"/>
              <a:t>5</a:t>
            </a:fld>
            <a:endParaRPr lang="en-US"/>
          </a:p>
        </p:txBody>
      </p:sp>
    </p:spTree>
    <p:extLst>
      <p:ext uri="{BB962C8B-B14F-4D97-AF65-F5344CB8AC3E}">
        <p14:creationId xmlns:p14="http://schemas.microsoft.com/office/powerpoint/2010/main" val="1191351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S</a:t>
            </a:r>
            <a:r>
              <a:rPr lang="is-IS" dirty="0" smtClean="0"/>
              <a:t>ame</a:t>
            </a:r>
            <a:r>
              <a:rPr lang="is-IS" baseline="0" dirty="0" smtClean="0"/>
              <a:t> thing, I just needed a new picture</a:t>
            </a:r>
            <a:endParaRPr lang="en-US" dirty="0"/>
          </a:p>
        </p:txBody>
      </p:sp>
      <p:sp>
        <p:nvSpPr>
          <p:cNvPr id="4" name="Slide Number Placeholder 3"/>
          <p:cNvSpPr>
            <a:spLocks noGrp="1"/>
          </p:cNvSpPr>
          <p:nvPr>
            <p:ph type="sldNum" sz="quarter" idx="10"/>
          </p:nvPr>
        </p:nvSpPr>
        <p:spPr/>
        <p:txBody>
          <a:bodyPr/>
          <a:lstStyle/>
          <a:p>
            <a:fld id="{6FC65C12-2853-FD4D-B154-117A882EE7A6}" type="slidenum">
              <a:rPr lang="en-US" smtClean="0"/>
              <a:t>6</a:t>
            </a:fld>
            <a:endParaRPr lang="en-US"/>
          </a:p>
        </p:txBody>
      </p:sp>
    </p:spTree>
    <p:extLst>
      <p:ext uri="{BB962C8B-B14F-4D97-AF65-F5344CB8AC3E}">
        <p14:creationId xmlns:p14="http://schemas.microsoft.com/office/powerpoint/2010/main" val="1378761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If</a:t>
            </a:r>
            <a:r>
              <a:rPr lang="en-GB" baseline="0" dirty="0" smtClean="0"/>
              <a:t> you are old enough to understand what SOAP is, you don’t need me to explain. </a:t>
            </a:r>
          </a:p>
          <a:p>
            <a:r>
              <a:rPr lang="en-GB" baseline="0" dirty="0" smtClean="0"/>
              <a:t>If you are young enough to not understand what SOAP is, you probably don’t need to know anything about it</a:t>
            </a:r>
            <a:r>
              <a:rPr lang="is-IS" baseline="0" dirty="0" smtClean="0"/>
              <a:t>… just that it was quite usefu do document web services.</a:t>
            </a:r>
            <a:endParaRPr lang="en-GB" dirty="0"/>
          </a:p>
        </p:txBody>
      </p:sp>
      <p:sp>
        <p:nvSpPr>
          <p:cNvPr id="4" name="Slide Number Placeholder 3"/>
          <p:cNvSpPr>
            <a:spLocks noGrp="1"/>
          </p:cNvSpPr>
          <p:nvPr>
            <p:ph type="sldNum" sz="quarter" idx="10"/>
          </p:nvPr>
        </p:nvSpPr>
        <p:spPr/>
        <p:txBody>
          <a:bodyPr/>
          <a:lstStyle/>
          <a:p>
            <a:fld id="{6FC65C12-2853-FD4D-B154-117A882EE7A6}" type="slidenum">
              <a:rPr lang="en-US" smtClean="0"/>
              <a:t>7</a:t>
            </a:fld>
            <a:endParaRPr lang="en-US"/>
          </a:p>
        </p:txBody>
      </p:sp>
    </p:spTree>
    <p:extLst>
      <p:ext uri="{BB962C8B-B14F-4D97-AF65-F5344CB8AC3E}">
        <p14:creationId xmlns:p14="http://schemas.microsoft.com/office/powerpoint/2010/main" val="957344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Check</a:t>
            </a:r>
            <a:r>
              <a:rPr lang="en-US" baseline="0" dirty="0" smtClean="0"/>
              <a:t> if the audience is ‘old’ enough to have seen Pulp Fiction (</a:t>
            </a:r>
            <a:r>
              <a:rPr lang="en-US" baseline="0" dirty="0" err="1" smtClean="0"/>
              <a:t>Mr</a:t>
            </a:r>
            <a:r>
              <a:rPr lang="en-US" baseline="0" dirty="0" smtClean="0"/>
              <a:t> Wolf – the resolution)</a:t>
            </a:r>
            <a:endParaRPr lang="en-US" dirty="0"/>
          </a:p>
        </p:txBody>
      </p:sp>
      <p:sp>
        <p:nvSpPr>
          <p:cNvPr id="4" name="Slide Number Placeholder 3"/>
          <p:cNvSpPr>
            <a:spLocks noGrp="1"/>
          </p:cNvSpPr>
          <p:nvPr>
            <p:ph type="sldNum" sz="quarter" idx="10"/>
          </p:nvPr>
        </p:nvSpPr>
        <p:spPr/>
        <p:txBody>
          <a:bodyPr/>
          <a:lstStyle/>
          <a:p>
            <a:fld id="{6FC65C12-2853-FD4D-B154-117A882EE7A6}" type="slidenum">
              <a:rPr lang="en-US" smtClean="0"/>
              <a:t>8</a:t>
            </a:fld>
            <a:endParaRPr lang="en-US"/>
          </a:p>
        </p:txBody>
      </p:sp>
    </p:spTree>
    <p:extLst>
      <p:ext uri="{BB962C8B-B14F-4D97-AF65-F5344CB8AC3E}">
        <p14:creationId xmlns:p14="http://schemas.microsoft.com/office/powerpoint/2010/main" val="763673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a:t>
            </a:r>
            <a:r>
              <a:rPr lang="en-US" dirty="0" smtClean="0">
                <a:solidFill>
                  <a:schemeClr val="accent3">
                    <a:lumMod val="75000"/>
                  </a:schemeClr>
                </a:solidFill>
              </a:rPr>
              <a:t>swagger</a:t>
            </a:r>
            <a:r>
              <a:rPr lang="en-US" dirty="0" smtClean="0"/>
              <a:t>: 2.0 version of the Swagger</a:t>
            </a:r>
          </a:p>
          <a:p>
            <a:r>
              <a:rPr lang="en-US" dirty="0" smtClean="0"/>
              <a:t>    info: - metadata about the API.</a:t>
            </a:r>
          </a:p>
          <a:p>
            <a:r>
              <a:rPr lang="en-US" dirty="0" smtClean="0"/>
              <a:t>    host: - host serving the API</a:t>
            </a:r>
          </a:p>
          <a:p>
            <a:r>
              <a:rPr lang="en-US" dirty="0" smtClean="0"/>
              <a:t>    </a:t>
            </a:r>
            <a:r>
              <a:rPr lang="en-US" dirty="0" err="1" smtClean="0"/>
              <a:t>basePath</a:t>
            </a:r>
            <a:r>
              <a:rPr lang="en-US" dirty="0" smtClean="0"/>
              <a:t>: - base path on which the API is served</a:t>
            </a:r>
          </a:p>
          <a:p>
            <a:r>
              <a:rPr lang="en-US" dirty="0" smtClean="0"/>
              <a:t>    schemes: - protocol(s) of the API.</a:t>
            </a:r>
          </a:p>
          <a:p>
            <a:r>
              <a:rPr lang="en-US" dirty="0" smtClean="0"/>
              <a:t>    consumes: - A list of MIME types the APIs can consume.</a:t>
            </a:r>
          </a:p>
          <a:p>
            <a:r>
              <a:rPr lang="en-US" dirty="0" smtClean="0"/>
              <a:t>    produces: - MIME types the APIs can produce.</a:t>
            </a:r>
          </a:p>
          <a:p>
            <a:r>
              <a:rPr lang="en-US" dirty="0" smtClean="0"/>
              <a:t>    paths: - Defines the available operations on the API</a:t>
            </a:r>
          </a:p>
          <a:p>
            <a:r>
              <a:rPr lang="en-US" dirty="0" smtClean="0"/>
              <a:t>    definitions: - complex objects</a:t>
            </a:r>
            <a:endParaRPr lang="en-US" dirty="0"/>
          </a:p>
        </p:txBody>
      </p:sp>
      <p:sp>
        <p:nvSpPr>
          <p:cNvPr id="4" name="Slide Number Placeholder 3"/>
          <p:cNvSpPr>
            <a:spLocks noGrp="1"/>
          </p:cNvSpPr>
          <p:nvPr>
            <p:ph type="sldNum" sz="quarter" idx="10"/>
          </p:nvPr>
        </p:nvSpPr>
        <p:spPr/>
        <p:txBody>
          <a:bodyPr/>
          <a:lstStyle/>
          <a:p>
            <a:fld id="{6FC65C12-2853-FD4D-B154-117A882EE7A6}" type="slidenum">
              <a:rPr lang="en-US" smtClean="0"/>
              <a:t>9</a:t>
            </a:fld>
            <a:endParaRPr lang="en-US"/>
          </a:p>
        </p:txBody>
      </p:sp>
    </p:spTree>
    <p:extLst>
      <p:ext uri="{BB962C8B-B14F-4D97-AF65-F5344CB8AC3E}">
        <p14:creationId xmlns:p14="http://schemas.microsoft.com/office/powerpoint/2010/main" val="478928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AU"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smtClean="0"/>
              <a:t>Click to edit Master subtitle style</a:t>
            </a:r>
            <a:endParaRPr lang="en-US"/>
          </a:p>
        </p:txBody>
      </p:sp>
      <p:sp>
        <p:nvSpPr>
          <p:cNvPr id="4" name="Date Placeholder 3"/>
          <p:cNvSpPr>
            <a:spLocks noGrp="1"/>
          </p:cNvSpPr>
          <p:nvPr>
            <p:ph type="dt" sz="half" idx="10"/>
          </p:nvPr>
        </p:nvSpPr>
        <p:spPr/>
        <p:txBody>
          <a:bodyPr/>
          <a:lstStyle/>
          <a:p>
            <a:fld id="{D46B67D5-9DAF-F94C-8F5B-757E3A8B40F5}" type="datetimeFigureOut">
              <a:rPr lang="en-US" smtClean="0"/>
              <a:t>11/17/16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6A60F-3949-CB49-B7D8-28DAE6264ACB}" type="slidenum">
              <a:rPr lang="en-US" smtClean="0"/>
              <a:t>‹#›</a:t>
            </a:fld>
            <a:endParaRPr lang="en-US"/>
          </a:p>
        </p:txBody>
      </p:sp>
    </p:spTree>
    <p:extLst>
      <p:ext uri="{BB962C8B-B14F-4D97-AF65-F5344CB8AC3E}">
        <p14:creationId xmlns:p14="http://schemas.microsoft.com/office/powerpoint/2010/main" val="3671253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D46B67D5-9DAF-F94C-8F5B-757E3A8B40F5}" type="datetimeFigureOut">
              <a:rPr lang="en-US" smtClean="0"/>
              <a:t>11/17/16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6A60F-3949-CB49-B7D8-28DAE6264ACB}" type="slidenum">
              <a:rPr lang="en-US" smtClean="0"/>
              <a:t>‹#›</a:t>
            </a:fld>
            <a:endParaRPr lang="en-US"/>
          </a:p>
        </p:txBody>
      </p:sp>
    </p:spTree>
    <p:extLst>
      <p:ext uri="{BB962C8B-B14F-4D97-AF65-F5344CB8AC3E}">
        <p14:creationId xmlns:p14="http://schemas.microsoft.com/office/powerpoint/2010/main" val="301564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D46B67D5-9DAF-F94C-8F5B-757E3A8B40F5}" type="datetimeFigureOut">
              <a:rPr lang="en-US" smtClean="0"/>
              <a:t>11/17/16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6A60F-3949-CB49-B7D8-28DAE6264ACB}" type="slidenum">
              <a:rPr lang="en-US" smtClean="0"/>
              <a:t>‹#›</a:t>
            </a:fld>
            <a:endParaRPr lang="en-US"/>
          </a:p>
        </p:txBody>
      </p:sp>
    </p:spTree>
    <p:extLst>
      <p:ext uri="{BB962C8B-B14F-4D97-AF65-F5344CB8AC3E}">
        <p14:creationId xmlns:p14="http://schemas.microsoft.com/office/powerpoint/2010/main" val="3166638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fld id="{D46B67D5-9DAF-F94C-8F5B-757E3A8B40F5}" type="datetimeFigureOut">
              <a:rPr lang="en-US" smtClean="0"/>
              <a:t>11/17/16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6A60F-3949-CB49-B7D8-28DAE6264ACB}" type="slidenum">
              <a:rPr lang="en-US" smtClean="0"/>
              <a:t>‹#›</a:t>
            </a:fld>
            <a:endParaRPr lang="en-US"/>
          </a:p>
        </p:txBody>
      </p:sp>
    </p:spTree>
    <p:extLst>
      <p:ext uri="{BB962C8B-B14F-4D97-AF65-F5344CB8AC3E}">
        <p14:creationId xmlns:p14="http://schemas.microsoft.com/office/powerpoint/2010/main" val="3347205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fld id="{D46B67D5-9DAF-F94C-8F5B-757E3A8B40F5}" type="datetimeFigureOut">
              <a:rPr lang="en-US" smtClean="0"/>
              <a:t>11/17/16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6A60F-3949-CB49-B7D8-28DAE6264ACB}" type="slidenum">
              <a:rPr lang="en-US" smtClean="0"/>
              <a:t>‹#›</a:t>
            </a:fld>
            <a:endParaRPr lang="en-US"/>
          </a:p>
        </p:txBody>
      </p:sp>
    </p:spTree>
    <p:extLst>
      <p:ext uri="{BB962C8B-B14F-4D97-AF65-F5344CB8AC3E}">
        <p14:creationId xmlns:p14="http://schemas.microsoft.com/office/powerpoint/2010/main" val="2879199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Date Placeholder 4"/>
          <p:cNvSpPr>
            <a:spLocks noGrp="1"/>
          </p:cNvSpPr>
          <p:nvPr>
            <p:ph type="dt" sz="half" idx="10"/>
          </p:nvPr>
        </p:nvSpPr>
        <p:spPr/>
        <p:txBody>
          <a:bodyPr/>
          <a:lstStyle/>
          <a:p>
            <a:fld id="{D46B67D5-9DAF-F94C-8F5B-757E3A8B40F5}" type="datetimeFigureOut">
              <a:rPr lang="en-US" smtClean="0"/>
              <a:t>11/17/16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6A60F-3949-CB49-B7D8-28DAE6264ACB}" type="slidenum">
              <a:rPr lang="en-US" smtClean="0"/>
              <a:t>‹#›</a:t>
            </a:fld>
            <a:endParaRPr lang="en-US"/>
          </a:p>
        </p:txBody>
      </p:sp>
    </p:spTree>
    <p:extLst>
      <p:ext uri="{BB962C8B-B14F-4D97-AF65-F5344CB8AC3E}">
        <p14:creationId xmlns:p14="http://schemas.microsoft.com/office/powerpoint/2010/main" val="3703404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6"/>
          <p:cNvSpPr>
            <a:spLocks noGrp="1"/>
          </p:cNvSpPr>
          <p:nvPr>
            <p:ph type="dt" sz="half" idx="10"/>
          </p:nvPr>
        </p:nvSpPr>
        <p:spPr/>
        <p:txBody>
          <a:bodyPr/>
          <a:lstStyle/>
          <a:p>
            <a:fld id="{D46B67D5-9DAF-F94C-8F5B-757E3A8B40F5}" type="datetimeFigureOut">
              <a:rPr lang="en-US" smtClean="0"/>
              <a:t>11/17/16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46A60F-3949-CB49-B7D8-28DAE6264ACB}" type="slidenum">
              <a:rPr lang="en-US" smtClean="0"/>
              <a:t>‹#›</a:t>
            </a:fld>
            <a:endParaRPr lang="en-US"/>
          </a:p>
        </p:txBody>
      </p:sp>
    </p:spTree>
    <p:extLst>
      <p:ext uri="{BB962C8B-B14F-4D97-AF65-F5344CB8AC3E}">
        <p14:creationId xmlns:p14="http://schemas.microsoft.com/office/powerpoint/2010/main" val="1279772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Date Placeholder 2"/>
          <p:cNvSpPr>
            <a:spLocks noGrp="1"/>
          </p:cNvSpPr>
          <p:nvPr>
            <p:ph type="dt" sz="half" idx="10"/>
          </p:nvPr>
        </p:nvSpPr>
        <p:spPr/>
        <p:txBody>
          <a:bodyPr/>
          <a:lstStyle/>
          <a:p>
            <a:fld id="{D46B67D5-9DAF-F94C-8F5B-757E3A8B40F5}" type="datetimeFigureOut">
              <a:rPr lang="en-US" smtClean="0"/>
              <a:t>11/17/16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46A60F-3949-CB49-B7D8-28DAE6264ACB}" type="slidenum">
              <a:rPr lang="en-US" smtClean="0"/>
              <a:t>‹#›</a:t>
            </a:fld>
            <a:endParaRPr lang="en-US"/>
          </a:p>
        </p:txBody>
      </p:sp>
    </p:spTree>
    <p:extLst>
      <p:ext uri="{BB962C8B-B14F-4D97-AF65-F5344CB8AC3E}">
        <p14:creationId xmlns:p14="http://schemas.microsoft.com/office/powerpoint/2010/main" val="3295288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6B67D5-9DAF-F94C-8F5B-757E3A8B40F5}" type="datetimeFigureOut">
              <a:rPr lang="en-US" smtClean="0"/>
              <a:t>11/17/16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46A60F-3949-CB49-B7D8-28DAE6264ACB}" type="slidenum">
              <a:rPr lang="en-US" smtClean="0"/>
              <a:t>‹#›</a:t>
            </a:fld>
            <a:endParaRPr lang="en-US"/>
          </a:p>
        </p:txBody>
      </p:sp>
    </p:spTree>
    <p:extLst>
      <p:ext uri="{BB962C8B-B14F-4D97-AF65-F5344CB8AC3E}">
        <p14:creationId xmlns:p14="http://schemas.microsoft.com/office/powerpoint/2010/main" val="2140312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D46B67D5-9DAF-F94C-8F5B-757E3A8B40F5}" type="datetimeFigureOut">
              <a:rPr lang="en-US" smtClean="0"/>
              <a:t>11/17/16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6A60F-3949-CB49-B7D8-28DAE6264ACB}" type="slidenum">
              <a:rPr lang="en-US" smtClean="0"/>
              <a:t>‹#›</a:t>
            </a:fld>
            <a:endParaRPr lang="en-US"/>
          </a:p>
        </p:txBody>
      </p:sp>
    </p:spTree>
    <p:extLst>
      <p:ext uri="{BB962C8B-B14F-4D97-AF65-F5344CB8AC3E}">
        <p14:creationId xmlns:p14="http://schemas.microsoft.com/office/powerpoint/2010/main" val="1175748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fld id="{D46B67D5-9DAF-F94C-8F5B-757E3A8B40F5}" type="datetimeFigureOut">
              <a:rPr lang="en-US" smtClean="0"/>
              <a:t>11/17/16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6A60F-3949-CB49-B7D8-28DAE6264ACB}" type="slidenum">
              <a:rPr lang="en-US" smtClean="0"/>
              <a:t>‹#›</a:t>
            </a:fld>
            <a:endParaRPr lang="en-US"/>
          </a:p>
        </p:txBody>
      </p:sp>
    </p:spTree>
    <p:extLst>
      <p:ext uri="{BB962C8B-B14F-4D97-AF65-F5344CB8AC3E}">
        <p14:creationId xmlns:p14="http://schemas.microsoft.com/office/powerpoint/2010/main" val="41506598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AU"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6B67D5-9DAF-F94C-8F5B-757E3A8B40F5}" type="datetimeFigureOut">
              <a:rPr lang="en-US" smtClean="0"/>
              <a:t>11/17/16</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46A60F-3949-CB49-B7D8-28DAE6264ACB}" type="slidenum">
              <a:rPr lang="en-US" smtClean="0"/>
              <a:t>‹#›</a:t>
            </a:fld>
            <a:endParaRPr lang="en-US"/>
          </a:p>
        </p:txBody>
      </p:sp>
    </p:spTree>
    <p:extLst>
      <p:ext uri="{BB962C8B-B14F-4D97-AF65-F5344CB8AC3E}">
        <p14:creationId xmlns:p14="http://schemas.microsoft.com/office/powerpoint/2010/main" val="486515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5"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9" Type="http://schemas.openxmlformats.org/officeDocument/2006/relationships/image" Target="../media/image44.png"/><Relationship Id="rId20" Type="http://schemas.openxmlformats.org/officeDocument/2006/relationships/image" Target="../media/image55.png"/><Relationship Id="rId21" Type="http://schemas.openxmlformats.org/officeDocument/2006/relationships/image" Target="../media/image56.pn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image" Target="../media/image51.png"/><Relationship Id="rId17" Type="http://schemas.openxmlformats.org/officeDocument/2006/relationships/image" Target="../media/image52.png"/><Relationship Id="rId18" Type="http://schemas.openxmlformats.org/officeDocument/2006/relationships/image" Target="../media/image53.png"/><Relationship Id="rId19"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s>
</file>

<file path=ppt/slides/_rels/slide23.xml.rels><?xml version="1.0" encoding="UTF-8" standalone="yes"?>
<Relationships xmlns="http://schemas.openxmlformats.org/package/2006/relationships"><Relationship Id="rId9" Type="http://schemas.openxmlformats.org/officeDocument/2006/relationships/image" Target="../media/image44.png"/><Relationship Id="rId20" Type="http://schemas.openxmlformats.org/officeDocument/2006/relationships/image" Target="../media/image55.png"/><Relationship Id="rId21" Type="http://schemas.openxmlformats.org/officeDocument/2006/relationships/image" Target="../media/image56.pn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image" Target="../media/image51.png"/><Relationship Id="rId17" Type="http://schemas.openxmlformats.org/officeDocument/2006/relationships/image" Target="../media/image52.png"/><Relationship Id="rId18" Type="http://schemas.openxmlformats.org/officeDocument/2006/relationships/image" Target="../media/image53.png"/><Relationship Id="rId19"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1.tiff"/></Relationships>
</file>

<file path=ppt/slides/_rels/slide26.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63.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tiff"/><Relationship Id="rId6" Type="http://schemas.openxmlformats.org/officeDocument/2006/relationships/image" Target="../media/image69.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image" Target="../media/image68.tiff"/><Relationship Id="rId4" Type="http://schemas.openxmlformats.org/officeDocument/2006/relationships/image" Target="../media/image69.tiff"/><Relationship Id="rId5" Type="http://schemas.openxmlformats.org/officeDocument/2006/relationships/image" Target="../media/image71.png"/><Relationship Id="rId6"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3" Type="http://schemas.openxmlformats.org/officeDocument/2006/relationships/image" Target="../media/image68.tiff"/><Relationship Id="rId4" Type="http://schemas.openxmlformats.org/officeDocument/2006/relationships/image" Target="../media/image69.tiff"/><Relationship Id="rId5" Type="http://schemas.openxmlformats.org/officeDocument/2006/relationships/image" Target="../media/image71.png"/><Relationship Id="rId6"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3" Type="http://schemas.openxmlformats.org/officeDocument/2006/relationships/image" Target="../media/image68.tiff"/><Relationship Id="rId4" Type="http://schemas.openxmlformats.org/officeDocument/2006/relationships/image" Target="../media/image69.tiff"/><Relationship Id="rId5" Type="http://schemas.openxmlformats.org/officeDocument/2006/relationships/image" Target="../media/image71.png"/><Relationship Id="rId6"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3" Type="http://schemas.openxmlformats.org/officeDocument/2006/relationships/image" Target="../media/image68.tiff"/><Relationship Id="rId4" Type="http://schemas.openxmlformats.org/officeDocument/2006/relationships/image" Target="../media/image69.tiff"/><Relationship Id="rId5" Type="http://schemas.openxmlformats.org/officeDocument/2006/relationships/image" Target="../media/image71.png"/><Relationship Id="rId6"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8.tiff"/><Relationship Id="rId4" Type="http://schemas.openxmlformats.org/officeDocument/2006/relationships/image" Target="../media/image69.tiff"/><Relationship Id="rId5" Type="http://schemas.openxmlformats.org/officeDocument/2006/relationships/image" Target="../media/image71.png"/><Relationship Id="rId6"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4.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11613"/>
          <a:stretch/>
        </p:blipFill>
        <p:spPr>
          <a:xfrm>
            <a:off x="0" y="0"/>
            <a:ext cx="12192000" cy="6858000"/>
          </a:xfrm>
          <a:prstGeom prst="rect">
            <a:avLst/>
          </a:prstGeom>
        </p:spPr>
      </p:pic>
      <p:sp>
        <p:nvSpPr>
          <p:cNvPr id="8" name="Oval 7"/>
          <p:cNvSpPr/>
          <p:nvPr/>
        </p:nvSpPr>
        <p:spPr>
          <a:xfrm>
            <a:off x="10019761" y="1349375"/>
            <a:ext cx="1389449" cy="1392382"/>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485722" y="1867221"/>
            <a:ext cx="4528869" cy="1754326"/>
          </a:xfrm>
          <a:prstGeom prst="rect">
            <a:avLst/>
          </a:prstGeom>
          <a:noFill/>
        </p:spPr>
        <p:txBody>
          <a:bodyPr wrap="none" rtlCol="0">
            <a:spAutoFit/>
          </a:bodyPr>
          <a:lstStyle/>
          <a:p>
            <a:r>
              <a:rPr lang="en-AU" sz="5400" dirty="0">
                <a:solidFill>
                  <a:schemeClr val="bg1"/>
                </a:solidFill>
                <a:latin typeface="Calibri Light"/>
                <a:cs typeface="Calibri Light"/>
              </a:rPr>
              <a:t>Introduction to </a:t>
            </a:r>
          </a:p>
          <a:p>
            <a:r>
              <a:rPr lang="en-AU" sz="5400" dirty="0" smtClean="0">
                <a:solidFill>
                  <a:schemeClr val="bg1"/>
                </a:solidFill>
                <a:latin typeface="Calibri Light"/>
                <a:cs typeface="Calibri Light"/>
              </a:rPr>
              <a:t>SWAGGER</a:t>
            </a:r>
            <a:endParaRPr lang="en-AU" sz="5400" dirty="0">
              <a:solidFill>
                <a:schemeClr val="bg1"/>
              </a:solidFill>
              <a:latin typeface="Calibri Light"/>
              <a:cs typeface="Calibri Light"/>
            </a:endParaRPr>
          </a:p>
        </p:txBody>
      </p:sp>
      <p:sp>
        <p:nvSpPr>
          <p:cNvPr id="11" name="TextBox 10"/>
          <p:cNvSpPr txBox="1"/>
          <p:nvPr/>
        </p:nvSpPr>
        <p:spPr>
          <a:xfrm>
            <a:off x="8834728" y="259189"/>
            <a:ext cx="2734595" cy="830997"/>
          </a:xfrm>
          <a:prstGeom prst="rect">
            <a:avLst/>
          </a:prstGeom>
          <a:noFill/>
        </p:spPr>
        <p:txBody>
          <a:bodyPr wrap="none" rtlCol="0">
            <a:spAutoFit/>
          </a:bodyPr>
          <a:lstStyle/>
          <a:p>
            <a:r>
              <a:rPr lang="en-AU" sz="2800" dirty="0">
                <a:solidFill>
                  <a:srgbClr val="FFFFFF"/>
                </a:solidFill>
              </a:rPr>
              <a:t>Giovanni </a:t>
            </a:r>
            <a:r>
              <a:rPr lang="en-AU" sz="2800" dirty="0" err="1">
                <a:solidFill>
                  <a:srgbClr val="FFFFFF"/>
                </a:solidFill>
              </a:rPr>
              <a:t>Vigorelli</a:t>
            </a:r>
            <a:endParaRPr lang="en-AU" sz="2800" dirty="0">
              <a:solidFill>
                <a:srgbClr val="FFFFFF"/>
              </a:solidFill>
            </a:endParaRPr>
          </a:p>
          <a:p>
            <a:r>
              <a:rPr lang="en-AU" sz="2000" dirty="0">
                <a:solidFill>
                  <a:srgbClr val="FFFFFF"/>
                </a:solidFill>
              </a:rPr>
              <a:t>Software </a:t>
            </a:r>
            <a:r>
              <a:rPr lang="en-AU" sz="2000" dirty="0" smtClean="0">
                <a:solidFill>
                  <a:srgbClr val="FFFFFF"/>
                </a:solidFill>
              </a:rPr>
              <a:t>Specialist</a:t>
            </a:r>
            <a:endParaRPr lang="en-US" sz="2000" dirty="0">
              <a:solidFill>
                <a:srgbClr val="FFFFFF"/>
              </a:solidFill>
            </a:endParaRPr>
          </a:p>
        </p:txBody>
      </p:sp>
      <p:pic>
        <p:nvPicPr>
          <p:cNvPr id="3" name="Picture 2"/>
          <p:cNvPicPr>
            <a:picLocks noChangeAspect="1"/>
          </p:cNvPicPr>
          <p:nvPr/>
        </p:nvPicPr>
        <p:blipFill>
          <a:blip r:embed="rId4"/>
          <a:stretch>
            <a:fillRect/>
          </a:stretch>
        </p:blipFill>
        <p:spPr>
          <a:xfrm>
            <a:off x="10097564" y="1440815"/>
            <a:ext cx="1233840" cy="1236594"/>
          </a:xfrm>
          <a:prstGeom prst="rect">
            <a:avLst/>
          </a:prstGeom>
        </p:spPr>
      </p:pic>
      <p:pic>
        <p:nvPicPr>
          <p:cNvPr id="6" name="Picture 5"/>
          <p:cNvPicPr>
            <a:picLocks noChangeAspect="1"/>
          </p:cNvPicPr>
          <p:nvPr/>
        </p:nvPicPr>
        <p:blipFill>
          <a:blip r:embed="rId5"/>
          <a:stretch>
            <a:fillRect/>
          </a:stretch>
        </p:blipFill>
        <p:spPr>
          <a:xfrm>
            <a:off x="6849335" y="3753925"/>
            <a:ext cx="506808" cy="506808"/>
          </a:xfrm>
          <a:prstGeom prst="rect">
            <a:avLst/>
          </a:prstGeom>
        </p:spPr>
      </p:pic>
    </p:spTree>
    <p:extLst>
      <p:ext uri="{BB962C8B-B14F-4D97-AF65-F5344CB8AC3E}">
        <p14:creationId xmlns:p14="http://schemas.microsoft.com/office/powerpoint/2010/main" val="3604147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26205" y="1323090"/>
            <a:ext cx="4685411" cy="3555190"/>
          </a:xfrm>
          <a:prstGeom prst="rect">
            <a:avLst/>
          </a:prstGeom>
        </p:spPr>
      </p:pic>
      <p:sp>
        <p:nvSpPr>
          <p:cNvPr id="8" name="Rectangle 7"/>
          <p:cNvSpPr/>
          <p:nvPr/>
        </p:nvSpPr>
        <p:spPr>
          <a:xfrm>
            <a:off x="8491137" y="2001101"/>
            <a:ext cx="1327542" cy="32914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rPr>
              <a:t>resources</a:t>
            </a:r>
          </a:p>
        </p:txBody>
      </p:sp>
      <p:sp>
        <p:nvSpPr>
          <p:cNvPr id="14" name="Rectangle 13"/>
          <p:cNvSpPr/>
          <p:nvPr/>
        </p:nvSpPr>
        <p:spPr>
          <a:xfrm>
            <a:off x="7872804" y="1323090"/>
            <a:ext cx="1236671" cy="2930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paths</a:t>
            </a:r>
          </a:p>
        </p:txBody>
      </p:sp>
      <p:sp>
        <p:nvSpPr>
          <p:cNvPr id="12" name="Rectangle 11"/>
          <p:cNvSpPr/>
          <p:nvPr/>
        </p:nvSpPr>
        <p:spPr>
          <a:xfrm>
            <a:off x="8491137" y="2669241"/>
            <a:ext cx="1327542" cy="32914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rPr>
              <a:t>methods</a:t>
            </a:r>
          </a:p>
        </p:txBody>
      </p:sp>
      <p:sp>
        <p:nvSpPr>
          <p:cNvPr id="13" name="Rectangle 12"/>
          <p:cNvSpPr/>
          <p:nvPr/>
        </p:nvSpPr>
        <p:spPr>
          <a:xfrm>
            <a:off x="8491137" y="3347252"/>
            <a:ext cx="1327542" cy="32914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rPr>
              <a:t>parameters</a:t>
            </a:r>
          </a:p>
        </p:txBody>
      </p:sp>
      <p:sp>
        <p:nvSpPr>
          <p:cNvPr id="15" name="Rectangle 14"/>
          <p:cNvSpPr/>
          <p:nvPr/>
        </p:nvSpPr>
        <p:spPr>
          <a:xfrm>
            <a:off x="8491137" y="4015392"/>
            <a:ext cx="1327542" cy="32914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tx1"/>
                </a:solidFill>
              </a:rPr>
              <a:t>responses</a:t>
            </a:r>
          </a:p>
        </p:txBody>
      </p:sp>
      <p:pic>
        <p:nvPicPr>
          <p:cNvPr id="7" name="Picture 6"/>
          <p:cNvPicPr>
            <a:picLocks noChangeAspect="1"/>
          </p:cNvPicPr>
          <p:nvPr/>
        </p:nvPicPr>
        <p:blipFill>
          <a:blip r:embed="rId4"/>
          <a:stretch>
            <a:fillRect/>
          </a:stretch>
        </p:blipFill>
        <p:spPr>
          <a:xfrm>
            <a:off x="3805727" y="3587274"/>
            <a:ext cx="3366906" cy="3037230"/>
          </a:xfrm>
          <a:prstGeom prst="rect">
            <a:avLst/>
          </a:prstGeom>
          <a:ln w="3175">
            <a:solidFill>
              <a:schemeClr val="bg1">
                <a:lumMod val="75000"/>
              </a:schemeClr>
            </a:solidFill>
          </a:ln>
        </p:spPr>
      </p:pic>
      <p:sp>
        <p:nvSpPr>
          <p:cNvPr id="10" name="TextBox 9"/>
          <p:cNvSpPr txBox="1"/>
          <p:nvPr/>
        </p:nvSpPr>
        <p:spPr>
          <a:xfrm>
            <a:off x="586597" y="300499"/>
            <a:ext cx="4974054" cy="646331"/>
          </a:xfrm>
          <a:prstGeom prst="rect">
            <a:avLst/>
          </a:prstGeom>
          <a:noFill/>
        </p:spPr>
        <p:txBody>
          <a:bodyPr wrap="none" rtlCol="0">
            <a:spAutoFit/>
          </a:bodyPr>
          <a:lstStyle/>
          <a:p>
            <a:r>
              <a:rPr lang="en-AU" sz="3600" dirty="0">
                <a:solidFill>
                  <a:srgbClr val="7FB202"/>
                </a:solidFill>
              </a:rPr>
              <a:t>API definition (discovery )</a:t>
            </a:r>
            <a:endParaRPr lang="en-US" sz="3600" dirty="0">
              <a:solidFill>
                <a:srgbClr val="7FB202"/>
              </a:solidFill>
            </a:endParaRPr>
          </a:p>
        </p:txBody>
      </p:sp>
    </p:spTree>
    <p:extLst>
      <p:ext uri="{BB962C8B-B14F-4D97-AF65-F5344CB8AC3E}">
        <p14:creationId xmlns:p14="http://schemas.microsoft.com/office/powerpoint/2010/main" val="17419493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908071" y="1323091"/>
            <a:ext cx="1236671" cy="2930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definitions</a:t>
            </a:r>
          </a:p>
        </p:txBody>
      </p:sp>
      <p:pic>
        <p:nvPicPr>
          <p:cNvPr id="2" name="Picture 1"/>
          <p:cNvPicPr>
            <a:picLocks noChangeAspect="1"/>
          </p:cNvPicPr>
          <p:nvPr/>
        </p:nvPicPr>
        <p:blipFill>
          <a:blip r:embed="rId3"/>
          <a:stretch>
            <a:fillRect/>
          </a:stretch>
        </p:blipFill>
        <p:spPr>
          <a:xfrm>
            <a:off x="1726205" y="1323091"/>
            <a:ext cx="3116182" cy="2489558"/>
          </a:xfrm>
          <a:prstGeom prst="rect">
            <a:avLst/>
          </a:prstGeom>
        </p:spPr>
      </p:pic>
      <p:pic>
        <p:nvPicPr>
          <p:cNvPr id="3" name="Picture 2"/>
          <p:cNvPicPr>
            <a:picLocks noChangeAspect="1"/>
          </p:cNvPicPr>
          <p:nvPr/>
        </p:nvPicPr>
        <p:blipFill>
          <a:blip r:embed="rId4"/>
          <a:stretch>
            <a:fillRect/>
          </a:stretch>
        </p:blipFill>
        <p:spPr>
          <a:xfrm>
            <a:off x="5560719" y="4179964"/>
            <a:ext cx="4906551" cy="2415299"/>
          </a:xfrm>
          <a:prstGeom prst="rect">
            <a:avLst/>
          </a:prstGeom>
          <a:ln w="3175">
            <a:solidFill>
              <a:schemeClr val="bg1">
                <a:lumMod val="75000"/>
              </a:schemeClr>
            </a:solidFill>
          </a:ln>
        </p:spPr>
      </p:pic>
      <p:pic>
        <p:nvPicPr>
          <p:cNvPr id="17" name="Picture 16"/>
          <p:cNvPicPr>
            <a:picLocks noChangeAspect="1"/>
          </p:cNvPicPr>
          <p:nvPr/>
        </p:nvPicPr>
        <p:blipFill>
          <a:blip r:embed="rId5"/>
          <a:stretch>
            <a:fillRect/>
          </a:stretch>
        </p:blipFill>
        <p:spPr>
          <a:xfrm>
            <a:off x="1732989" y="4179965"/>
            <a:ext cx="3183140" cy="2415299"/>
          </a:xfrm>
          <a:prstGeom prst="rect">
            <a:avLst/>
          </a:prstGeom>
        </p:spPr>
      </p:pic>
      <p:sp>
        <p:nvSpPr>
          <p:cNvPr id="5" name="Right Arrow 4"/>
          <p:cNvSpPr/>
          <p:nvPr/>
        </p:nvSpPr>
        <p:spPr>
          <a:xfrm>
            <a:off x="5009823" y="5203257"/>
            <a:ext cx="457200" cy="36871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8" name="TextBox 7"/>
          <p:cNvSpPr txBox="1"/>
          <p:nvPr/>
        </p:nvSpPr>
        <p:spPr>
          <a:xfrm>
            <a:off x="586597" y="300499"/>
            <a:ext cx="4974054" cy="646331"/>
          </a:xfrm>
          <a:prstGeom prst="rect">
            <a:avLst/>
          </a:prstGeom>
          <a:noFill/>
        </p:spPr>
        <p:txBody>
          <a:bodyPr wrap="none" rtlCol="0">
            <a:spAutoFit/>
          </a:bodyPr>
          <a:lstStyle/>
          <a:p>
            <a:r>
              <a:rPr lang="en-AU" sz="3600" dirty="0">
                <a:solidFill>
                  <a:srgbClr val="7FB202"/>
                </a:solidFill>
              </a:rPr>
              <a:t>API definition (discovery )</a:t>
            </a:r>
            <a:endParaRPr lang="en-US" sz="3600" dirty="0">
              <a:solidFill>
                <a:srgbClr val="7FB202"/>
              </a:solidFill>
            </a:endParaRPr>
          </a:p>
        </p:txBody>
      </p:sp>
    </p:spTree>
    <p:extLst>
      <p:ext uri="{BB962C8B-B14F-4D97-AF65-F5344CB8AC3E}">
        <p14:creationId xmlns:p14="http://schemas.microsoft.com/office/powerpoint/2010/main" val="10902852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908072" y="1323090"/>
            <a:ext cx="1236671" cy="2930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responses</a:t>
            </a:r>
          </a:p>
        </p:txBody>
      </p:sp>
      <p:sp>
        <p:nvSpPr>
          <p:cNvPr id="5" name="Right Arrow 4"/>
          <p:cNvSpPr/>
          <p:nvPr/>
        </p:nvSpPr>
        <p:spPr>
          <a:xfrm>
            <a:off x="4773855" y="5203257"/>
            <a:ext cx="457200" cy="36871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3"/>
          <a:stretch>
            <a:fillRect/>
          </a:stretch>
        </p:blipFill>
        <p:spPr>
          <a:xfrm>
            <a:off x="1732989" y="1323091"/>
            <a:ext cx="3116182" cy="967703"/>
          </a:xfrm>
          <a:prstGeom prst="rect">
            <a:avLst/>
          </a:prstGeom>
        </p:spPr>
      </p:pic>
      <p:pic>
        <p:nvPicPr>
          <p:cNvPr id="7" name="Picture 6"/>
          <p:cNvPicPr>
            <a:picLocks noChangeAspect="1"/>
          </p:cNvPicPr>
          <p:nvPr/>
        </p:nvPicPr>
        <p:blipFill>
          <a:blip r:embed="rId4"/>
          <a:stretch>
            <a:fillRect/>
          </a:stretch>
        </p:blipFill>
        <p:spPr>
          <a:xfrm>
            <a:off x="5560717" y="4179963"/>
            <a:ext cx="3867488" cy="2415299"/>
          </a:xfrm>
          <a:prstGeom prst="rect">
            <a:avLst/>
          </a:prstGeom>
        </p:spPr>
      </p:pic>
      <p:pic>
        <p:nvPicPr>
          <p:cNvPr id="10" name="Picture 9"/>
          <p:cNvPicPr>
            <a:picLocks noChangeAspect="1"/>
          </p:cNvPicPr>
          <p:nvPr/>
        </p:nvPicPr>
        <p:blipFill>
          <a:blip r:embed="rId5"/>
          <a:stretch>
            <a:fillRect/>
          </a:stretch>
        </p:blipFill>
        <p:spPr>
          <a:xfrm>
            <a:off x="1732566" y="4170029"/>
            <a:ext cx="2688479" cy="2425232"/>
          </a:xfrm>
          <a:prstGeom prst="rect">
            <a:avLst/>
          </a:prstGeom>
          <a:ln w="3175">
            <a:solidFill>
              <a:schemeClr val="bg1">
                <a:lumMod val="75000"/>
              </a:schemeClr>
            </a:solidFill>
          </a:ln>
        </p:spPr>
      </p:pic>
      <p:pic>
        <p:nvPicPr>
          <p:cNvPr id="8" name="Picture 7"/>
          <p:cNvPicPr>
            <a:picLocks noChangeAspect="1"/>
          </p:cNvPicPr>
          <p:nvPr/>
        </p:nvPicPr>
        <p:blipFill>
          <a:blip r:embed="rId6"/>
          <a:stretch>
            <a:fillRect/>
          </a:stretch>
        </p:blipFill>
        <p:spPr>
          <a:xfrm>
            <a:off x="4058870" y="1994811"/>
            <a:ext cx="1429970" cy="1849735"/>
          </a:xfrm>
          <a:prstGeom prst="rect">
            <a:avLst/>
          </a:prstGeom>
          <a:ln w="3175">
            <a:solidFill>
              <a:schemeClr val="bg1">
                <a:lumMod val="75000"/>
              </a:schemeClr>
            </a:solidFill>
          </a:ln>
        </p:spPr>
      </p:pic>
      <p:sp>
        <p:nvSpPr>
          <p:cNvPr id="9" name="TextBox 8"/>
          <p:cNvSpPr txBox="1"/>
          <p:nvPr/>
        </p:nvSpPr>
        <p:spPr>
          <a:xfrm>
            <a:off x="586597" y="300499"/>
            <a:ext cx="4974054" cy="646331"/>
          </a:xfrm>
          <a:prstGeom prst="rect">
            <a:avLst/>
          </a:prstGeom>
          <a:noFill/>
        </p:spPr>
        <p:txBody>
          <a:bodyPr wrap="none" rtlCol="0">
            <a:spAutoFit/>
          </a:bodyPr>
          <a:lstStyle/>
          <a:p>
            <a:r>
              <a:rPr lang="en-AU" sz="3600" dirty="0">
                <a:solidFill>
                  <a:srgbClr val="7FB202"/>
                </a:solidFill>
              </a:rPr>
              <a:t>API definition (discovery )</a:t>
            </a:r>
            <a:endParaRPr lang="en-US" sz="3600" dirty="0">
              <a:solidFill>
                <a:srgbClr val="7FB202"/>
              </a:solidFill>
            </a:endParaRPr>
          </a:p>
        </p:txBody>
      </p:sp>
    </p:spTree>
    <p:extLst>
      <p:ext uri="{BB962C8B-B14F-4D97-AF65-F5344CB8AC3E}">
        <p14:creationId xmlns:p14="http://schemas.microsoft.com/office/powerpoint/2010/main" val="14713346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b="59236"/>
          <a:stretch/>
        </p:blipFill>
        <p:spPr>
          <a:xfrm>
            <a:off x="5992393" y="4179962"/>
            <a:ext cx="4596365" cy="1527664"/>
          </a:xfrm>
          <a:prstGeom prst="rect">
            <a:avLst/>
          </a:prstGeom>
        </p:spPr>
      </p:pic>
      <p:pic>
        <p:nvPicPr>
          <p:cNvPr id="3" name="Picture 2"/>
          <p:cNvPicPr>
            <a:picLocks noChangeAspect="1"/>
          </p:cNvPicPr>
          <p:nvPr/>
        </p:nvPicPr>
        <p:blipFill>
          <a:blip r:embed="rId4"/>
          <a:stretch>
            <a:fillRect/>
          </a:stretch>
        </p:blipFill>
        <p:spPr>
          <a:xfrm>
            <a:off x="1732565" y="1317466"/>
            <a:ext cx="3597992" cy="2115589"/>
          </a:xfrm>
          <a:prstGeom prst="rect">
            <a:avLst/>
          </a:prstGeom>
        </p:spPr>
      </p:pic>
      <p:sp>
        <p:nvSpPr>
          <p:cNvPr id="14" name="Rectangle 13"/>
          <p:cNvSpPr/>
          <p:nvPr/>
        </p:nvSpPr>
        <p:spPr>
          <a:xfrm>
            <a:off x="6908071" y="1323091"/>
            <a:ext cx="1341194" cy="2549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parameters</a:t>
            </a:r>
            <a:endParaRPr lang="en-US" dirty="0"/>
          </a:p>
        </p:txBody>
      </p:sp>
      <p:pic>
        <p:nvPicPr>
          <p:cNvPr id="15" name="Picture 14"/>
          <p:cNvPicPr>
            <a:picLocks noChangeAspect="1"/>
          </p:cNvPicPr>
          <p:nvPr/>
        </p:nvPicPr>
        <p:blipFill>
          <a:blip r:embed="rId5"/>
          <a:stretch>
            <a:fillRect/>
          </a:stretch>
        </p:blipFill>
        <p:spPr>
          <a:xfrm>
            <a:off x="1732989" y="4179965"/>
            <a:ext cx="3183140" cy="2415299"/>
          </a:xfrm>
          <a:prstGeom prst="rect">
            <a:avLst/>
          </a:prstGeom>
        </p:spPr>
      </p:pic>
      <p:sp>
        <p:nvSpPr>
          <p:cNvPr id="16" name="Right Arrow 15"/>
          <p:cNvSpPr/>
          <p:nvPr/>
        </p:nvSpPr>
        <p:spPr>
          <a:xfrm>
            <a:off x="5275299" y="5203257"/>
            <a:ext cx="457200" cy="36871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8" name="TextBox 7"/>
          <p:cNvSpPr txBox="1"/>
          <p:nvPr/>
        </p:nvSpPr>
        <p:spPr>
          <a:xfrm>
            <a:off x="586597" y="300499"/>
            <a:ext cx="4974054" cy="646331"/>
          </a:xfrm>
          <a:prstGeom prst="rect">
            <a:avLst/>
          </a:prstGeom>
          <a:noFill/>
        </p:spPr>
        <p:txBody>
          <a:bodyPr wrap="none" rtlCol="0">
            <a:spAutoFit/>
          </a:bodyPr>
          <a:lstStyle/>
          <a:p>
            <a:r>
              <a:rPr lang="en-AU" sz="3600" dirty="0">
                <a:solidFill>
                  <a:srgbClr val="7FB202"/>
                </a:solidFill>
              </a:rPr>
              <a:t>API definition (discovery )</a:t>
            </a:r>
            <a:endParaRPr lang="en-US" sz="3600" dirty="0">
              <a:solidFill>
                <a:srgbClr val="7FB202"/>
              </a:solidFill>
            </a:endParaRPr>
          </a:p>
        </p:txBody>
      </p:sp>
    </p:spTree>
    <p:extLst>
      <p:ext uri="{BB962C8B-B14F-4D97-AF65-F5344CB8AC3E}">
        <p14:creationId xmlns:p14="http://schemas.microsoft.com/office/powerpoint/2010/main" val="5423021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b="59236"/>
          <a:stretch/>
        </p:blipFill>
        <p:spPr>
          <a:xfrm>
            <a:off x="5992393" y="4179962"/>
            <a:ext cx="4596365" cy="1527664"/>
          </a:xfrm>
          <a:prstGeom prst="rect">
            <a:avLst/>
          </a:prstGeom>
        </p:spPr>
      </p:pic>
      <p:sp>
        <p:nvSpPr>
          <p:cNvPr id="14" name="Rectangle 13"/>
          <p:cNvSpPr/>
          <p:nvPr/>
        </p:nvSpPr>
        <p:spPr>
          <a:xfrm>
            <a:off x="7674987" y="1213259"/>
            <a:ext cx="2447323" cy="58604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Advanced type definition</a:t>
            </a:r>
          </a:p>
        </p:txBody>
      </p:sp>
      <p:pic>
        <p:nvPicPr>
          <p:cNvPr id="15" name="Picture 14"/>
          <p:cNvPicPr>
            <a:picLocks noChangeAspect="1"/>
          </p:cNvPicPr>
          <p:nvPr/>
        </p:nvPicPr>
        <p:blipFill>
          <a:blip r:embed="rId4"/>
          <a:stretch>
            <a:fillRect/>
          </a:stretch>
        </p:blipFill>
        <p:spPr>
          <a:xfrm>
            <a:off x="1732989" y="4179965"/>
            <a:ext cx="3183140" cy="2415299"/>
          </a:xfrm>
          <a:prstGeom prst="rect">
            <a:avLst/>
          </a:prstGeom>
        </p:spPr>
      </p:pic>
      <p:sp>
        <p:nvSpPr>
          <p:cNvPr id="16" name="Right Arrow 15"/>
          <p:cNvSpPr/>
          <p:nvPr/>
        </p:nvSpPr>
        <p:spPr>
          <a:xfrm>
            <a:off x="5275299" y="5203257"/>
            <a:ext cx="457200" cy="36871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5"/>
          <a:stretch>
            <a:fillRect/>
          </a:stretch>
        </p:blipFill>
        <p:spPr>
          <a:xfrm>
            <a:off x="1732989" y="1227547"/>
            <a:ext cx="4259404" cy="2278841"/>
          </a:xfrm>
          <a:prstGeom prst="rect">
            <a:avLst/>
          </a:prstGeom>
        </p:spPr>
      </p:pic>
      <p:sp>
        <p:nvSpPr>
          <p:cNvPr id="8" name="TextBox 7"/>
          <p:cNvSpPr txBox="1"/>
          <p:nvPr/>
        </p:nvSpPr>
        <p:spPr>
          <a:xfrm>
            <a:off x="586597" y="300499"/>
            <a:ext cx="4974054" cy="646331"/>
          </a:xfrm>
          <a:prstGeom prst="rect">
            <a:avLst/>
          </a:prstGeom>
          <a:noFill/>
        </p:spPr>
        <p:txBody>
          <a:bodyPr wrap="none" rtlCol="0">
            <a:spAutoFit/>
          </a:bodyPr>
          <a:lstStyle/>
          <a:p>
            <a:r>
              <a:rPr lang="en-AU" sz="3600" dirty="0">
                <a:solidFill>
                  <a:srgbClr val="7FB202"/>
                </a:solidFill>
              </a:rPr>
              <a:t>API definition (discovery )</a:t>
            </a:r>
            <a:endParaRPr lang="en-US" sz="3600" dirty="0">
              <a:solidFill>
                <a:srgbClr val="7FB202"/>
              </a:solidFill>
            </a:endParaRPr>
          </a:p>
        </p:txBody>
      </p:sp>
    </p:spTree>
    <p:extLst>
      <p:ext uri="{BB962C8B-B14F-4D97-AF65-F5344CB8AC3E}">
        <p14:creationId xmlns:p14="http://schemas.microsoft.com/office/powerpoint/2010/main" val="14856148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32565" y="1317467"/>
            <a:ext cx="5045047" cy="4965347"/>
          </a:xfrm>
          <a:prstGeom prst="rect">
            <a:avLst/>
          </a:prstGeom>
        </p:spPr>
      </p:pic>
      <p:sp>
        <p:nvSpPr>
          <p:cNvPr id="14" name="Rectangle 13"/>
          <p:cNvSpPr/>
          <p:nvPr/>
        </p:nvSpPr>
        <p:spPr>
          <a:xfrm>
            <a:off x="7837219" y="1317467"/>
            <a:ext cx="2034368" cy="24023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securityDefinitions</a:t>
            </a:r>
            <a:endParaRPr lang="en-US" dirty="0"/>
          </a:p>
        </p:txBody>
      </p:sp>
      <p:sp>
        <p:nvSpPr>
          <p:cNvPr id="8" name="Rectangle 7"/>
          <p:cNvSpPr/>
          <p:nvPr/>
        </p:nvSpPr>
        <p:spPr>
          <a:xfrm>
            <a:off x="7837219" y="1835969"/>
            <a:ext cx="1341194" cy="2549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security</a:t>
            </a:r>
          </a:p>
        </p:txBody>
      </p:sp>
      <p:sp>
        <p:nvSpPr>
          <p:cNvPr id="7" name="TextBox 6"/>
          <p:cNvSpPr txBox="1"/>
          <p:nvPr/>
        </p:nvSpPr>
        <p:spPr>
          <a:xfrm>
            <a:off x="586597" y="300499"/>
            <a:ext cx="4974054" cy="646331"/>
          </a:xfrm>
          <a:prstGeom prst="rect">
            <a:avLst/>
          </a:prstGeom>
          <a:noFill/>
        </p:spPr>
        <p:txBody>
          <a:bodyPr wrap="none" rtlCol="0">
            <a:spAutoFit/>
          </a:bodyPr>
          <a:lstStyle/>
          <a:p>
            <a:r>
              <a:rPr lang="en-AU" sz="3600" dirty="0">
                <a:solidFill>
                  <a:srgbClr val="7FB202"/>
                </a:solidFill>
              </a:rPr>
              <a:t>API definition (discovery )</a:t>
            </a:r>
            <a:endParaRPr lang="en-US" sz="3600" dirty="0">
              <a:solidFill>
                <a:srgbClr val="7FB202"/>
              </a:solidFill>
            </a:endParaRPr>
          </a:p>
        </p:txBody>
      </p:sp>
    </p:spTree>
    <p:extLst>
      <p:ext uri="{BB962C8B-B14F-4D97-AF65-F5344CB8AC3E}">
        <p14:creationId xmlns:p14="http://schemas.microsoft.com/office/powerpoint/2010/main" val="6358787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32565" y="1317466"/>
            <a:ext cx="6005219" cy="5016408"/>
          </a:xfrm>
          <a:prstGeom prst="rect">
            <a:avLst/>
          </a:prstGeom>
        </p:spPr>
      </p:pic>
      <p:sp>
        <p:nvSpPr>
          <p:cNvPr id="14" name="Rectangle 13"/>
          <p:cNvSpPr/>
          <p:nvPr/>
        </p:nvSpPr>
        <p:spPr>
          <a:xfrm>
            <a:off x="7967020" y="1317466"/>
            <a:ext cx="1382503" cy="2844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extensions</a:t>
            </a:r>
            <a:endParaRPr lang="en-US" dirty="0"/>
          </a:p>
        </p:txBody>
      </p:sp>
      <p:sp>
        <p:nvSpPr>
          <p:cNvPr id="5" name="TextBox 4"/>
          <p:cNvSpPr txBox="1"/>
          <p:nvPr/>
        </p:nvSpPr>
        <p:spPr>
          <a:xfrm>
            <a:off x="586597" y="300499"/>
            <a:ext cx="4974054" cy="646331"/>
          </a:xfrm>
          <a:prstGeom prst="rect">
            <a:avLst/>
          </a:prstGeom>
          <a:noFill/>
        </p:spPr>
        <p:txBody>
          <a:bodyPr wrap="none" rtlCol="0">
            <a:spAutoFit/>
          </a:bodyPr>
          <a:lstStyle/>
          <a:p>
            <a:r>
              <a:rPr lang="en-AU" sz="3600" dirty="0">
                <a:solidFill>
                  <a:srgbClr val="7FB202"/>
                </a:solidFill>
              </a:rPr>
              <a:t>API definition (discovery )</a:t>
            </a:r>
            <a:endParaRPr lang="en-US" sz="3600" dirty="0">
              <a:solidFill>
                <a:srgbClr val="7FB202"/>
              </a:solidFill>
            </a:endParaRPr>
          </a:p>
        </p:txBody>
      </p:sp>
    </p:spTree>
    <p:extLst>
      <p:ext uri="{BB962C8B-B14F-4D97-AF65-F5344CB8AC3E}">
        <p14:creationId xmlns:p14="http://schemas.microsoft.com/office/powerpoint/2010/main" val="16006985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Isosceles Triangle 21"/>
          <p:cNvSpPr/>
          <p:nvPr/>
        </p:nvSpPr>
        <p:spPr>
          <a:xfrm rot="10800000">
            <a:off x="8343636" y="1746228"/>
            <a:ext cx="2127659" cy="4885522"/>
          </a:xfrm>
          <a:prstGeom prst="triangle">
            <a:avLst/>
          </a:prstGeom>
          <a:solidFill>
            <a:srgbClr val="D9D9D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p:cNvSpPr/>
          <p:nvPr/>
        </p:nvSpPr>
        <p:spPr>
          <a:xfrm>
            <a:off x="1726958" y="1746229"/>
            <a:ext cx="2127659" cy="4875801"/>
          </a:xfrm>
          <a:prstGeom prst="triangle">
            <a:avLst/>
          </a:prstGeom>
          <a:solidFill>
            <a:srgbClr val="D9D9D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TextBox 4"/>
          <p:cNvSpPr txBox="1"/>
          <p:nvPr/>
        </p:nvSpPr>
        <p:spPr>
          <a:xfrm>
            <a:off x="468005" y="286465"/>
            <a:ext cx="7978867" cy="646331"/>
          </a:xfrm>
          <a:prstGeom prst="rect">
            <a:avLst/>
          </a:prstGeom>
          <a:noFill/>
        </p:spPr>
        <p:txBody>
          <a:bodyPr wrap="none" rtlCol="0">
            <a:spAutoFit/>
          </a:bodyPr>
          <a:lstStyle/>
          <a:p>
            <a:r>
              <a:rPr lang="en-AU" sz="3600" dirty="0">
                <a:solidFill>
                  <a:srgbClr val="7FB202"/>
                </a:solidFill>
              </a:rPr>
              <a:t>Remove Business – Development barriers</a:t>
            </a:r>
          </a:p>
        </p:txBody>
      </p:sp>
      <p:pic>
        <p:nvPicPr>
          <p:cNvPr id="3" name="Picture 2"/>
          <p:cNvPicPr>
            <a:picLocks noChangeAspect="1"/>
          </p:cNvPicPr>
          <p:nvPr/>
        </p:nvPicPr>
        <p:blipFill>
          <a:blip r:embed="rId2"/>
          <a:stretch>
            <a:fillRect/>
          </a:stretch>
        </p:blipFill>
        <p:spPr>
          <a:xfrm>
            <a:off x="4141665" y="3671922"/>
            <a:ext cx="3933478" cy="2950109"/>
          </a:xfrm>
          <a:prstGeom prst="rect">
            <a:avLst/>
          </a:prstGeom>
        </p:spPr>
      </p:pic>
      <p:pic>
        <p:nvPicPr>
          <p:cNvPr id="6" name="Picture 5"/>
          <p:cNvPicPr>
            <a:picLocks noChangeAspect="1"/>
          </p:cNvPicPr>
          <p:nvPr/>
        </p:nvPicPr>
        <p:blipFill>
          <a:blip r:embed="rId3"/>
          <a:stretch>
            <a:fillRect/>
          </a:stretch>
        </p:blipFill>
        <p:spPr>
          <a:xfrm>
            <a:off x="4116859" y="999319"/>
            <a:ext cx="3958285" cy="2637826"/>
          </a:xfrm>
          <a:prstGeom prst="rect">
            <a:avLst/>
          </a:prstGeom>
        </p:spPr>
      </p:pic>
      <p:sp>
        <p:nvSpPr>
          <p:cNvPr id="8" name="TextBox 7"/>
          <p:cNvSpPr txBox="1"/>
          <p:nvPr/>
        </p:nvSpPr>
        <p:spPr>
          <a:xfrm>
            <a:off x="8343637" y="876209"/>
            <a:ext cx="2056589" cy="646331"/>
          </a:xfrm>
          <a:prstGeom prst="rect">
            <a:avLst/>
          </a:prstGeom>
          <a:noFill/>
        </p:spPr>
        <p:txBody>
          <a:bodyPr wrap="none" rtlCol="0">
            <a:spAutoFit/>
          </a:bodyPr>
          <a:lstStyle/>
          <a:p>
            <a:r>
              <a:rPr lang="en-US" sz="3600" dirty="0">
                <a:solidFill>
                  <a:schemeClr val="tx1">
                    <a:lumMod val="75000"/>
                    <a:lumOff val="25000"/>
                  </a:schemeClr>
                </a:solidFill>
              </a:rPr>
              <a:t>Top Down</a:t>
            </a:r>
          </a:p>
        </p:txBody>
      </p:sp>
      <p:sp>
        <p:nvSpPr>
          <p:cNvPr id="13" name="TextBox 12"/>
          <p:cNvSpPr txBox="1"/>
          <p:nvPr/>
        </p:nvSpPr>
        <p:spPr>
          <a:xfrm>
            <a:off x="1841080" y="999319"/>
            <a:ext cx="1731764" cy="523220"/>
          </a:xfrm>
          <a:prstGeom prst="rect">
            <a:avLst/>
          </a:prstGeom>
          <a:noFill/>
        </p:spPr>
        <p:txBody>
          <a:bodyPr wrap="none" rtlCol="0">
            <a:spAutoFit/>
          </a:bodyPr>
          <a:lstStyle/>
          <a:p>
            <a:r>
              <a:rPr lang="en-US" sz="2800" dirty="0">
                <a:solidFill>
                  <a:srgbClr val="7F7F7F"/>
                </a:solidFill>
              </a:rPr>
              <a:t>Bottom up</a:t>
            </a:r>
          </a:p>
        </p:txBody>
      </p:sp>
      <p:sp>
        <p:nvSpPr>
          <p:cNvPr id="14" name="Rectangle 13"/>
          <p:cNvSpPr/>
          <p:nvPr/>
        </p:nvSpPr>
        <p:spPr>
          <a:xfrm>
            <a:off x="8479052" y="1676105"/>
            <a:ext cx="1888949" cy="923330"/>
          </a:xfrm>
          <a:prstGeom prst="rect">
            <a:avLst/>
          </a:prstGeom>
        </p:spPr>
        <p:txBody>
          <a:bodyPr wrap="square">
            <a:spAutoFit/>
          </a:bodyPr>
          <a:lstStyle/>
          <a:p>
            <a:pPr algn="ctr"/>
            <a:r>
              <a:rPr lang="en-US" dirty="0">
                <a:solidFill>
                  <a:schemeClr val="tx1">
                    <a:lumMod val="65000"/>
                    <a:lumOff val="35000"/>
                  </a:schemeClr>
                </a:solidFill>
              </a:rPr>
              <a:t>Identify commercial products</a:t>
            </a:r>
          </a:p>
        </p:txBody>
      </p:sp>
      <p:sp>
        <p:nvSpPr>
          <p:cNvPr id="15" name="Rectangle 14"/>
          <p:cNvSpPr/>
          <p:nvPr/>
        </p:nvSpPr>
        <p:spPr>
          <a:xfrm>
            <a:off x="8479052" y="3279306"/>
            <a:ext cx="1888949" cy="369332"/>
          </a:xfrm>
          <a:prstGeom prst="rect">
            <a:avLst/>
          </a:prstGeom>
        </p:spPr>
        <p:txBody>
          <a:bodyPr wrap="square">
            <a:spAutoFit/>
          </a:bodyPr>
          <a:lstStyle/>
          <a:p>
            <a:pPr algn="ctr"/>
            <a:r>
              <a:rPr lang="en-US" dirty="0">
                <a:solidFill>
                  <a:schemeClr val="tx1">
                    <a:lumMod val="65000"/>
                    <a:lumOff val="35000"/>
                  </a:schemeClr>
                </a:solidFill>
              </a:rPr>
              <a:t>Design the API</a:t>
            </a:r>
          </a:p>
        </p:txBody>
      </p:sp>
      <p:sp>
        <p:nvSpPr>
          <p:cNvPr id="16" name="Rectangle 15"/>
          <p:cNvSpPr/>
          <p:nvPr/>
        </p:nvSpPr>
        <p:spPr>
          <a:xfrm>
            <a:off x="8479052" y="4328510"/>
            <a:ext cx="1888949" cy="646331"/>
          </a:xfrm>
          <a:prstGeom prst="rect">
            <a:avLst/>
          </a:prstGeom>
        </p:spPr>
        <p:txBody>
          <a:bodyPr wrap="square">
            <a:spAutoFit/>
          </a:bodyPr>
          <a:lstStyle/>
          <a:p>
            <a:pPr algn="ctr"/>
            <a:r>
              <a:rPr lang="en-US" dirty="0">
                <a:solidFill>
                  <a:schemeClr val="tx1">
                    <a:lumMod val="65000"/>
                    <a:lumOff val="35000"/>
                  </a:schemeClr>
                </a:solidFill>
              </a:rPr>
              <a:t>Implement the API logic</a:t>
            </a:r>
          </a:p>
        </p:txBody>
      </p:sp>
      <p:sp>
        <p:nvSpPr>
          <p:cNvPr id="17" name="Rectangle 16"/>
          <p:cNvSpPr/>
          <p:nvPr/>
        </p:nvSpPr>
        <p:spPr>
          <a:xfrm>
            <a:off x="8479052" y="5654712"/>
            <a:ext cx="1888949" cy="646331"/>
          </a:xfrm>
          <a:prstGeom prst="rect">
            <a:avLst/>
          </a:prstGeom>
        </p:spPr>
        <p:txBody>
          <a:bodyPr wrap="square">
            <a:spAutoFit/>
          </a:bodyPr>
          <a:lstStyle/>
          <a:p>
            <a:pPr algn="ctr"/>
            <a:r>
              <a:rPr lang="en-US" dirty="0">
                <a:solidFill>
                  <a:schemeClr val="tx1">
                    <a:lumMod val="65000"/>
                    <a:lumOff val="35000"/>
                  </a:schemeClr>
                </a:solidFill>
              </a:rPr>
              <a:t>Leverage IT legacy</a:t>
            </a:r>
          </a:p>
          <a:p>
            <a:pPr algn="ctr"/>
            <a:r>
              <a:rPr lang="en-US" dirty="0">
                <a:solidFill>
                  <a:schemeClr val="tx1">
                    <a:lumMod val="65000"/>
                    <a:lumOff val="35000"/>
                  </a:schemeClr>
                </a:solidFill>
              </a:rPr>
              <a:t>(or build new)</a:t>
            </a:r>
          </a:p>
        </p:txBody>
      </p:sp>
      <p:sp>
        <p:nvSpPr>
          <p:cNvPr id="18" name="Rectangle 17"/>
          <p:cNvSpPr/>
          <p:nvPr/>
        </p:nvSpPr>
        <p:spPr>
          <a:xfrm>
            <a:off x="1804001" y="4885197"/>
            <a:ext cx="1888949" cy="646331"/>
          </a:xfrm>
          <a:prstGeom prst="rect">
            <a:avLst/>
          </a:prstGeom>
        </p:spPr>
        <p:txBody>
          <a:bodyPr wrap="square">
            <a:spAutoFit/>
          </a:bodyPr>
          <a:lstStyle/>
          <a:p>
            <a:pPr algn="ctr"/>
            <a:r>
              <a:rPr lang="en-US" dirty="0">
                <a:solidFill>
                  <a:schemeClr val="tx1">
                    <a:lumMod val="65000"/>
                    <a:lumOff val="35000"/>
                  </a:schemeClr>
                </a:solidFill>
              </a:rPr>
              <a:t>Leverage IT legacy</a:t>
            </a:r>
          </a:p>
          <a:p>
            <a:pPr algn="ctr"/>
            <a:r>
              <a:rPr lang="en-US" dirty="0">
                <a:solidFill>
                  <a:schemeClr val="tx1">
                    <a:lumMod val="65000"/>
                    <a:lumOff val="35000"/>
                  </a:schemeClr>
                </a:solidFill>
              </a:rPr>
              <a:t>(or build new)</a:t>
            </a:r>
          </a:p>
        </p:txBody>
      </p:sp>
      <p:sp>
        <p:nvSpPr>
          <p:cNvPr id="19" name="Rectangle 18"/>
          <p:cNvSpPr/>
          <p:nvPr/>
        </p:nvSpPr>
        <p:spPr>
          <a:xfrm>
            <a:off x="1804001" y="3634922"/>
            <a:ext cx="1888949" cy="646331"/>
          </a:xfrm>
          <a:prstGeom prst="rect">
            <a:avLst/>
          </a:prstGeom>
        </p:spPr>
        <p:txBody>
          <a:bodyPr wrap="square">
            <a:spAutoFit/>
          </a:bodyPr>
          <a:lstStyle/>
          <a:p>
            <a:pPr algn="ctr"/>
            <a:r>
              <a:rPr lang="en-US" dirty="0">
                <a:solidFill>
                  <a:schemeClr val="tx1">
                    <a:lumMod val="65000"/>
                    <a:lumOff val="35000"/>
                  </a:schemeClr>
                </a:solidFill>
              </a:rPr>
              <a:t>Externalize IT assets</a:t>
            </a:r>
          </a:p>
        </p:txBody>
      </p:sp>
      <p:sp>
        <p:nvSpPr>
          <p:cNvPr id="20" name="Rectangle 19"/>
          <p:cNvSpPr/>
          <p:nvPr/>
        </p:nvSpPr>
        <p:spPr>
          <a:xfrm>
            <a:off x="1804001" y="2384646"/>
            <a:ext cx="1888949" cy="646331"/>
          </a:xfrm>
          <a:prstGeom prst="rect">
            <a:avLst/>
          </a:prstGeom>
        </p:spPr>
        <p:txBody>
          <a:bodyPr wrap="square">
            <a:spAutoFit/>
          </a:bodyPr>
          <a:lstStyle/>
          <a:p>
            <a:pPr algn="ctr"/>
            <a:r>
              <a:rPr lang="en-US" dirty="0">
                <a:solidFill>
                  <a:schemeClr val="tx1">
                    <a:lumMod val="65000"/>
                    <a:lumOff val="35000"/>
                  </a:schemeClr>
                </a:solidFill>
              </a:rPr>
              <a:t>Marketing a product</a:t>
            </a:r>
          </a:p>
        </p:txBody>
      </p:sp>
    </p:spTree>
    <p:extLst>
      <p:ext uri="{BB962C8B-B14F-4D97-AF65-F5344CB8AC3E}">
        <p14:creationId xmlns:p14="http://schemas.microsoft.com/office/powerpoint/2010/main" val="5996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8" grpId="0"/>
      <p:bldP spid="13" grpId="0"/>
      <p:bldP spid="14" grpId="0"/>
      <p:bldP spid="15" grpId="0"/>
      <p:bldP spid="16" grpId="0"/>
      <p:bldP spid="17" grpId="0"/>
      <p:bldP spid="18" grpId="0"/>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3836" y="1157129"/>
            <a:ext cx="6268206" cy="3761850"/>
          </a:xfrm>
          <a:prstGeom prst="rect">
            <a:avLst/>
          </a:prstGeom>
        </p:spPr>
      </p:pic>
      <p:sp>
        <p:nvSpPr>
          <p:cNvPr id="8" name="TextBox 7"/>
          <p:cNvSpPr txBox="1"/>
          <p:nvPr/>
        </p:nvSpPr>
        <p:spPr>
          <a:xfrm>
            <a:off x="1428750" y="5558179"/>
            <a:ext cx="9272588" cy="1015663"/>
          </a:xfrm>
          <a:prstGeom prst="rect">
            <a:avLst/>
          </a:prstGeom>
          <a:noFill/>
        </p:spPr>
        <p:txBody>
          <a:bodyPr wrap="square" rtlCol="0">
            <a:spAutoFit/>
          </a:bodyPr>
          <a:lstStyle/>
          <a:p>
            <a:r>
              <a:rPr lang="en-US" sz="2000" dirty="0">
                <a:solidFill>
                  <a:schemeClr val="tx1">
                    <a:lumMod val="50000"/>
                    <a:lumOff val="50000"/>
                  </a:schemeClr>
                </a:solidFill>
              </a:rPr>
              <a:t>Swagger </a:t>
            </a:r>
            <a:r>
              <a:rPr lang="en-US" sz="2000" dirty="0" smtClean="0">
                <a:solidFill>
                  <a:schemeClr val="tx1">
                    <a:lumMod val="50000"/>
                    <a:lumOff val="50000"/>
                  </a:schemeClr>
                </a:solidFill>
              </a:rPr>
              <a:t>tools </a:t>
            </a:r>
            <a:r>
              <a:rPr lang="en-US" sz="2000" smtClean="0">
                <a:solidFill>
                  <a:schemeClr val="tx1">
                    <a:lumMod val="50000"/>
                    <a:lumOff val="50000"/>
                  </a:schemeClr>
                </a:solidFill>
              </a:rPr>
              <a:t>(editor, UI) help </a:t>
            </a:r>
            <a:r>
              <a:rPr lang="en-US" sz="2000" dirty="0">
                <a:solidFill>
                  <a:schemeClr val="tx1">
                    <a:lumMod val="50000"/>
                    <a:lumOff val="50000"/>
                  </a:schemeClr>
                </a:solidFill>
              </a:rPr>
              <a:t>to define a standard for REST API documentation.</a:t>
            </a:r>
          </a:p>
          <a:p>
            <a:endParaRPr lang="en-US" sz="2000" dirty="0">
              <a:solidFill>
                <a:schemeClr val="tx1">
                  <a:lumMod val="50000"/>
                  <a:lumOff val="50000"/>
                </a:schemeClr>
              </a:solidFill>
            </a:endParaRPr>
          </a:p>
          <a:p>
            <a:r>
              <a:rPr lang="en-US" sz="2000" dirty="0">
                <a:solidFill>
                  <a:schemeClr val="tx1">
                    <a:lumMod val="65000"/>
                    <a:lumOff val="35000"/>
                  </a:schemeClr>
                </a:solidFill>
              </a:rPr>
              <a:t>No more documentation cowboys !</a:t>
            </a:r>
          </a:p>
        </p:txBody>
      </p:sp>
      <p:sp>
        <p:nvSpPr>
          <p:cNvPr id="5" name="TextBox 4"/>
          <p:cNvSpPr txBox="1"/>
          <p:nvPr/>
        </p:nvSpPr>
        <p:spPr>
          <a:xfrm>
            <a:off x="514431" y="348752"/>
            <a:ext cx="6178645" cy="646331"/>
          </a:xfrm>
          <a:prstGeom prst="rect">
            <a:avLst/>
          </a:prstGeom>
          <a:noFill/>
        </p:spPr>
        <p:txBody>
          <a:bodyPr wrap="none" rtlCol="0">
            <a:spAutoFit/>
          </a:bodyPr>
          <a:lstStyle/>
          <a:p>
            <a:r>
              <a:rPr lang="en-AU" sz="3600" dirty="0">
                <a:solidFill>
                  <a:srgbClr val="7FB202"/>
                </a:solidFill>
              </a:rPr>
              <a:t>API readability (documentation)</a:t>
            </a:r>
            <a:endParaRPr lang="en-US" sz="3600" dirty="0">
              <a:solidFill>
                <a:srgbClr val="7FB202"/>
              </a:solidFill>
            </a:endParaRPr>
          </a:p>
        </p:txBody>
      </p:sp>
      <p:grpSp>
        <p:nvGrpSpPr>
          <p:cNvPr id="2" name="Group 1"/>
          <p:cNvGrpSpPr/>
          <p:nvPr/>
        </p:nvGrpSpPr>
        <p:grpSpPr>
          <a:xfrm>
            <a:off x="4700588" y="2444253"/>
            <a:ext cx="7110413" cy="2842465"/>
            <a:chOff x="1524000" y="1043735"/>
            <a:chExt cx="9144001" cy="3871166"/>
          </a:xfrm>
        </p:grpSpPr>
        <p:sp>
          <p:nvSpPr>
            <p:cNvPr id="10" name="Rectangle 9"/>
            <p:cNvSpPr/>
            <p:nvPr/>
          </p:nvSpPr>
          <p:spPr>
            <a:xfrm>
              <a:off x="1524000" y="1043736"/>
              <a:ext cx="9144000" cy="3871165"/>
            </a:xfrm>
            <a:prstGeom prst="rect">
              <a:avLst/>
            </a:prstGeom>
            <a:solidFill>
              <a:srgbClr val="16171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1524000" y="1050669"/>
              <a:ext cx="5169076" cy="3853119"/>
            </a:xfrm>
            <a:prstGeom prst="rect">
              <a:avLst/>
            </a:prstGeom>
          </p:spPr>
        </p:pic>
        <p:pic>
          <p:nvPicPr>
            <p:cNvPr id="6" name="Picture 5"/>
            <p:cNvPicPr>
              <a:picLocks noChangeAspect="1"/>
            </p:cNvPicPr>
            <p:nvPr/>
          </p:nvPicPr>
          <p:blipFill rotWithShape="1">
            <a:blip r:embed="rId4"/>
            <a:srcRect r="13815" b="-288"/>
            <a:stretch/>
          </p:blipFill>
          <p:spPr>
            <a:xfrm>
              <a:off x="6693077" y="1043735"/>
              <a:ext cx="3974924" cy="3871165"/>
            </a:xfrm>
            <a:prstGeom prst="rect">
              <a:avLst/>
            </a:prstGeom>
          </p:spPr>
        </p:pic>
      </p:grpSp>
    </p:spTree>
    <p:extLst>
      <p:ext uri="{BB962C8B-B14F-4D97-AF65-F5344CB8AC3E}">
        <p14:creationId xmlns:p14="http://schemas.microsoft.com/office/powerpoint/2010/main" val="39721745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72409" y="1516810"/>
            <a:ext cx="4778397" cy="1015663"/>
          </a:xfrm>
          <a:prstGeom prst="rect">
            <a:avLst/>
          </a:prstGeom>
          <a:noFill/>
        </p:spPr>
        <p:txBody>
          <a:bodyPr wrap="square" rtlCol="0">
            <a:spAutoFit/>
          </a:bodyPr>
          <a:lstStyle/>
          <a:p>
            <a:r>
              <a:rPr lang="en-US" sz="2000" dirty="0">
                <a:solidFill>
                  <a:schemeClr val="tx1">
                    <a:lumMod val="50000"/>
                    <a:lumOff val="50000"/>
                  </a:schemeClr>
                </a:solidFill>
              </a:rPr>
              <a:t>API definition allows </a:t>
            </a:r>
            <a:r>
              <a:rPr lang="en-US" sz="2000" dirty="0"/>
              <a:t>client</a:t>
            </a:r>
            <a:r>
              <a:rPr lang="en-US" sz="2000" dirty="0">
                <a:solidFill>
                  <a:schemeClr val="tx1">
                    <a:lumMod val="50000"/>
                    <a:lumOff val="50000"/>
                  </a:schemeClr>
                </a:solidFill>
              </a:rPr>
              <a:t> side developers to create client against swagger definition  (</a:t>
            </a:r>
            <a:r>
              <a:rPr lang="en-US" sz="2000" dirty="0" err="1">
                <a:solidFill>
                  <a:schemeClr val="tx1">
                    <a:lumMod val="50000"/>
                    <a:lumOff val="50000"/>
                  </a:schemeClr>
                </a:solidFill>
              </a:rPr>
              <a:t>codgen</a:t>
            </a:r>
            <a:r>
              <a:rPr lang="en-US" sz="2000" dirty="0">
                <a:solidFill>
                  <a:schemeClr val="tx1">
                    <a:lumMod val="50000"/>
                    <a:lumOff val="50000"/>
                  </a:schemeClr>
                </a:solidFill>
              </a:rPr>
              <a:t> or test)</a:t>
            </a:r>
          </a:p>
        </p:txBody>
      </p:sp>
      <p:sp>
        <p:nvSpPr>
          <p:cNvPr id="12" name="TextBox 11"/>
          <p:cNvSpPr txBox="1"/>
          <p:nvPr/>
        </p:nvSpPr>
        <p:spPr>
          <a:xfrm>
            <a:off x="6421703" y="5569766"/>
            <a:ext cx="4393933" cy="1015663"/>
          </a:xfrm>
          <a:prstGeom prst="rect">
            <a:avLst/>
          </a:prstGeom>
          <a:noFill/>
        </p:spPr>
        <p:txBody>
          <a:bodyPr wrap="square" rtlCol="0">
            <a:spAutoFit/>
          </a:bodyPr>
          <a:lstStyle/>
          <a:p>
            <a:r>
              <a:rPr lang="en-US" sz="2000" dirty="0">
                <a:solidFill>
                  <a:schemeClr val="tx1">
                    <a:lumMod val="50000"/>
                    <a:lumOff val="50000"/>
                  </a:schemeClr>
                </a:solidFill>
              </a:rPr>
              <a:t>API definition allows </a:t>
            </a:r>
            <a:r>
              <a:rPr lang="en-US" sz="2000" dirty="0"/>
              <a:t>server</a:t>
            </a:r>
            <a:r>
              <a:rPr lang="en-US" sz="2000" dirty="0">
                <a:solidFill>
                  <a:schemeClr val="tx1">
                    <a:lumMod val="50000"/>
                    <a:lumOff val="50000"/>
                  </a:schemeClr>
                </a:solidFill>
              </a:rPr>
              <a:t> side developers implement the logic to server API resources</a:t>
            </a:r>
          </a:p>
        </p:txBody>
      </p:sp>
      <p:sp>
        <p:nvSpPr>
          <p:cNvPr id="6" name="TextBox 5"/>
          <p:cNvSpPr txBox="1"/>
          <p:nvPr/>
        </p:nvSpPr>
        <p:spPr>
          <a:xfrm>
            <a:off x="631823" y="375911"/>
            <a:ext cx="8572629" cy="646331"/>
          </a:xfrm>
          <a:prstGeom prst="rect">
            <a:avLst/>
          </a:prstGeom>
          <a:noFill/>
        </p:spPr>
        <p:txBody>
          <a:bodyPr wrap="none" rtlCol="0">
            <a:spAutoFit/>
          </a:bodyPr>
          <a:lstStyle/>
          <a:p>
            <a:r>
              <a:rPr lang="en-AU" sz="3600" dirty="0">
                <a:solidFill>
                  <a:srgbClr val="7FB202"/>
                </a:solidFill>
              </a:rPr>
              <a:t>Dev. speed up – client and server decoupling</a:t>
            </a:r>
            <a:endParaRPr lang="en-US" sz="3600" dirty="0">
              <a:solidFill>
                <a:srgbClr val="7FB202"/>
              </a:solidFill>
            </a:endParaRPr>
          </a:p>
        </p:txBody>
      </p:sp>
      <p:sp>
        <p:nvSpPr>
          <p:cNvPr id="26" name="TextBox 121"/>
          <p:cNvSpPr>
            <a:spLocks noChangeArrowheads="1"/>
          </p:cNvSpPr>
          <p:nvPr/>
        </p:nvSpPr>
        <p:spPr bwMode="auto">
          <a:xfrm>
            <a:off x="8664447" y="3647967"/>
            <a:ext cx="1857075" cy="3596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1897" tIns="40950" rIns="81897" bIns="40950">
            <a:spAutoFit/>
          </a:bodyPr>
          <a:lstStyle/>
          <a:p>
            <a:pPr algn="ctr"/>
            <a:r>
              <a:rPr lang="en-US" dirty="0">
                <a:solidFill>
                  <a:schemeClr val="tx1">
                    <a:lumMod val="50000"/>
                    <a:lumOff val="50000"/>
                  </a:schemeClr>
                </a:solidFill>
                <a:latin typeface="Candara" charset="0"/>
                <a:cs typeface="Candara" charset="0"/>
                <a:sym typeface="Calibri" charset="0"/>
              </a:rPr>
              <a:t>Business Services</a:t>
            </a:r>
          </a:p>
        </p:txBody>
      </p:sp>
      <p:sp>
        <p:nvSpPr>
          <p:cNvPr id="36" name="Rectangle 113"/>
          <p:cNvSpPr>
            <a:spLocks noChangeArrowheads="1"/>
          </p:cNvSpPr>
          <p:nvPr/>
        </p:nvSpPr>
        <p:spPr bwMode="auto">
          <a:xfrm>
            <a:off x="1058328" y="3647966"/>
            <a:ext cx="1960763" cy="5832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9885" tIns="44943" rIns="89885" bIns="44943">
            <a:spAutoFit/>
          </a:bodyPr>
          <a:lstStyle/>
          <a:p>
            <a:pPr algn="ctr" defTabSz="898525"/>
            <a:r>
              <a:rPr lang="en-US" sz="1600" dirty="0">
                <a:solidFill>
                  <a:srgbClr val="7F7F7F"/>
                </a:solidFill>
                <a:latin typeface="Candara" charset="0"/>
                <a:cs typeface="Candara" charset="0"/>
              </a:rPr>
              <a:t>Mobile, Web, whatever Apps</a:t>
            </a:r>
          </a:p>
        </p:txBody>
      </p:sp>
      <p:sp>
        <p:nvSpPr>
          <p:cNvPr id="17" name="TextBox 16"/>
          <p:cNvSpPr txBox="1"/>
          <p:nvPr/>
        </p:nvSpPr>
        <p:spPr>
          <a:xfrm>
            <a:off x="5250806" y="2470210"/>
            <a:ext cx="1499641" cy="26687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vert="wordArtVert" wrap="square" rtlCol="0">
            <a:spAutoFit/>
          </a:bodyPr>
          <a:lstStyle/>
          <a:p>
            <a:r>
              <a:rPr lang="en-US" dirty="0"/>
              <a:t> </a:t>
            </a:r>
            <a:r>
              <a:rPr lang="en-US" dirty="0" smtClean="0"/>
              <a:t>Swagger </a:t>
            </a:r>
            <a:r>
              <a:rPr lang="en-US" dirty="0"/>
              <a:t>.</a:t>
            </a:r>
            <a:r>
              <a:rPr lang="en-US" dirty="0" err="1" smtClean="0"/>
              <a:t>json</a:t>
            </a:r>
            <a:endParaRPr lang="en-US" dirty="0" smtClean="0"/>
          </a:p>
          <a:p>
            <a:endParaRPr lang="en-US" dirty="0" smtClean="0"/>
          </a:p>
        </p:txBody>
      </p:sp>
      <p:sp>
        <p:nvSpPr>
          <p:cNvPr id="45" name="Isosceles Triangle 44"/>
          <p:cNvSpPr/>
          <p:nvPr/>
        </p:nvSpPr>
        <p:spPr>
          <a:xfrm rot="5400000">
            <a:off x="3401299" y="3411659"/>
            <a:ext cx="2295947" cy="1095831"/>
          </a:xfrm>
          <a:prstGeom prst="triangle">
            <a:avLst/>
          </a:prstGeom>
          <a:solidFill>
            <a:srgbClr val="D9D9D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p:cNvSpPr/>
          <p:nvPr/>
        </p:nvSpPr>
        <p:spPr>
          <a:xfrm>
            <a:off x="3655926" y="2811600"/>
            <a:ext cx="191813" cy="2295947"/>
          </a:xfrm>
          <a:prstGeom prst="rect">
            <a:avLst/>
          </a:prstGeom>
          <a:solidFill>
            <a:srgbClr val="D9D9D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FB202"/>
              </a:solidFill>
            </a:endParaRPr>
          </a:p>
        </p:txBody>
      </p:sp>
      <p:sp>
        <p:nvSpPr>
          <p:cNvPr id="47" name="Rectangle 46"/>
          <p:cNvSpPr/>
          <p:nvPr/>
        </p:nvSpPr>
        <p:spPr>
          <a:xfrm>
            <a:off x="3310495" y="2811600"/>
            <a:ext cx="191813" cy="2295947"/>
          </a:xfrm>
          <a:prstGeom prst="rect">
            <a:avLst/>
          </a:prstGeom>
          <a:solidFill>
            <a:srgbClr val="D9D9D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FB202"/>
              </a:solidFill>
            </a:endParaRPr>
          </a:p>
        </p:txBody>
      </p:sp>
      <p:sp>
        <p:nvSpPr>
          <p:cNvPr id="48" name="Isosceles Triangle 47"/>
          <p:cNvSpPr/>
          <p:nvPr/>
        </p:nvSpPr>
        <p:spPr>
          <a:xfrm rot="16200000">
            <a:off x="6268926" y="3411658"/>
            <a:ext cx="2295947" cy="1095831"/>
          </a:xfrm>
          <a:prstGeom prst="triangle">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Rectangle 48"/>
          <p:cNvSpPr/>
          <p:nvPr/>
        </p:nvSpPr>
        <p:spPr>
          <a:xfrm>
            <a:off x="8463863" y="2811599"/>
            <a:ext cx="191813" cy="2295947"/>
          </a:xfrm>
          <a:prstGeom prst="rect">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FB202"/>
              </a:solidFill>
            </a:endParaRPr>
          </a:p>
        </p:txBody>
      </p:sp>
      <p:sp>
        <p:nvSpPr>
          <p:cNvPr id="50" name="Rectangle 49"/>
          <p:cNvSpPr/>
          <p:nvPr/>
        </p:nvSpPr>
        <p:spPr>
          <a:xfrm>
            <a:off x="8118433" y="2811599"/>
            <a:ext cx="191813" cy="2295947"/>
          </a:xfrm>
          <a:prstGeom prst="rect">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7FB202"/>
              </a:solidFill>
            </a:endParaRPr>
          </a:p>
        </p:txBody>
      </p:sp>
    </p:spTree>
    <p:extLst>
      <p:ext uri="{BB962C8B-B14F-4D97-AF65-F5344CB8AC3E}">
        <p14:creationId xmlns:p14="http://schemas.microsoft.com/office/powerpoint/2010/main" val="38523640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967740" y="2805308"/>
            <a:ext cx="5082032" cy="707886"/>
          </a:xfrm>
          <a:prstGeom prst="rect">
            <a:avLst/>
          </a:prstGeom>
          <a:noFill/>
        </p:spPr>
        <p:txBody>
          <a:bodyPr wrap="none" rtlCol="0">
            <a:spAutoFit/>
          </a:bodyPr>
          <a:lstStyle/>
          <a:p>
            <a:pPr>
              <a:tabLst>
                <a:tab pos="269875" algn="l"/>
              </a:tabLst>
            </a:pPr>
            <a:r>
              <a:rPr lang="en-AU" sz="4000" dirty="0">
                <a:solidFill>
                  <a:srgbClr val="7FB202"/>
                </a:solidFill>
              </a:rPr>
              <a:t>If we were at Amazon...</a:t>
            </a:r>
            <a:endParaRPr lang="en-US" sz="2800" dirty="0">
              <a:solidFill>
                <a:srgbClr val="7FB202"/>
              </a:solidFill>
            </a:endParaRPr>
          </a:p>
        </p:txBody>
      </p:sp>
      <p:sp>
        <p:nvSpPr>
          <p:cNvPr id="4" name="Rectangle 3"/>
          <p:cNvSpPr/>
          <p:nvPr/>
        </p:nvSpPr>
        <p:spPr>
          <a:xfrm>
            <a:off x="1798320" y="4027419"/>
            <a:ext cx="9144000" cy="461665"/>
          </a:xfrm>
          <a:prstGeom prst="rect">
            <a:avLst/>
          </a:prstGeom>
        </p:spPr>
        <p:txBody>
          <a:bodyPr wrap="square">
            <a:spAutoFit/>
          </a:bodyPr>
          <a:lstStyle/>
          <a:p>
            <a:r>
              <a:rPr lang="en-US" sz="2400" dirty="0">
                <a:solidFill>
                  <a:schemeClr val="tx1">
                    <a:lumMod val="65000"/>
                    <a:lumOff val="35000"/>
                  </a:schemeClr>
                </a:solidFill>
              </a:rPr>
              <a:t>Everybody must use API (“Anyone who doesn't do this will be fired”)</a:t>
            </a:r>
          </a:p>
        </p:txBody>
      </p:sp>
      <p:sp>
        <p:nvSpPr>
          <p:cNvPr id="5" name="Rectangle 4"/>
          <p:cNvSpPr/>
          <p:nvPr/>
        </p:nvSpPr>
        <p:spPr>
          <a:xfrm>
            <a:off x="1748536" y="4788437"/>
            <a:ext cx="9144000" cy="461665"/>
          </a:xfrm>
          <a:prstGeom prst="rect">
            <a:avLst/>
          </a:prstGeom>
        </p:spPr>
        <p:txBody>
          <a:bodyPr wrap="square" anchor="t">
            <a:spAutoFit/>
          </a:bodyPr>
          <a:lstStyle/>
          <a:p>
            <a:r>
              <a:rPr lang="en-US" sz="2400" dirty="0">
                <a:solidFill>
                  <a:schemeClr val="tx1">
                    <a:lumMod val="65000"/>
                    <a:lumOff val="35000"/>
                  </a:schemeClr>
                </a:solidFill>
              </a:rPr>
              <a:t>We mustn’t use PowerPoint</a:t>
            </a:r>
          </a:p>
        </p:txBody>
      </p:sp>
      <p:sp>
        <p:nvSpPr>
          <p:cNvPr id="2" name="Rectangle 1"/>
          <p:cNvSpPr/>
          <p:nvPr/>
        </p:nvSpPr>
        <p:spPr>
          <a:xfrm>
            <a:off x="0" y="1375042"/>
            <a:ext cx="8732520" cy="830997"/>
          </a:xfrm>
          <a:prstGeom prst="rect">
            <a:avLst/>
          </a:prstGeom>
        </p:spPr>
        <p:txBody>
          <a:bodyPr wrap="square">
            <a:spAutoFit/>
          </a:bodyPr>
          <a:lstStyle/>
          <a:p>
            <a:r>
              <a:rPr lang="en-US" sz="800" b="1" dirty="0"/>
              <a:t>Be respectful to one another</a:t>
            </a:r>
          </a:p>
          <a:p>
            <a:pPr>
              <a:buFont typeface="+mj-lt"/>
              <a:buAutoNum type="arabicPeriod"/>
            </a:pPr>
            <a:r>
              <a:rPr lang="en-US" sz="800" dirty="0"/>
              <a:t>Respect yourself, and respect others.</a:t>
            </a:r>
          </a:p>
          <a:p>
            <a:pPr>
              <a:buFont typeface="+mj-lt"/>
              <a:buAutoNum type="arabicPeriod"/>
            </a:pPr>
            <a:r>
              <a:rPr lang="en-US" sz="800" dirty="0"/>
              <a:t>Unwelcome </a:t>
            </a:r>
            <a:r>
              <a:rPr lang="en-US" sz="800" dirty="0" err="1"/>
              <a:t>behaviour</a:t>
            </a:r>
            <a:r>
              <a:rPr lang="en-US" sz="800" dirty="0"/>
              <a:t> will not be tolerated whether to other attendees, </a:t>
            </a:r>
            <a:r>
              <a:rPr lang="en-US" sz="800" dirty="0" err="1"/>
              <a:t>organisers</a:t>
            </a:r>
            <a:r>
              <a:rPr lang="en-US" sz="800" dirty="0"/>
              <a:t>, venue staff or other patrons of the </a:t>
            </a:r>
            <a:r>
              <a:rPr lang="en-US" sz="800" dirty="0" err="1"/>
              <a:t>APIDays</a:t>
            </a:r>
            <a:r>
              <a:rPr lang="en-US" sz="800" dirty="0"/>
              <a:t> NZ venues. Unwelcome </a:t>
            </a:r>
            <a:r>
              <a:rPr lang="en-US" sz="800" dirty="0" err="1"/>
              <a:t>behaviours</a:t>
            </a:r>
            <a:r>
              <a:rPr lang="en-US" sz="800" dirty="0"/>
              <a:t> include intimidation, harassment, abusive, discriminatory or derogatory conduct by any attendees of </a:t>
            </a:r>
            <a:r>
              <a:rPr lang="en-US" sz="800" dirty="0" err="1"/>
              <a:t>APIDays</a:t>
            </a:r>
            <a:r>
              <a:rPr lang="en-US" sz="800" dirty="0"/>
              <a:t> NZ and related events. All </a:t>
            </a:r>
            <a:r>
              <a:rPr lang="en-US" sz="800" dirty="0" err="1"/>
              <a:t>APIDays</a:t>
            </a:r>
            <a:r>
              <a:rPr lang="en-US" sz="800" dirty="0"/>
              <a:t> NZ venues may be shared with members of the public; please be respectful to all patrons of these locations.</a:t>
            </a:r>
          </a:p>
          <a:p>
            <a:pPr>
              <a:buFont typeface="+mj-lt"/>
              <a:buAutoNum type="arabicPeriod"/>
            </a:pPr>
            <a:r>
              <a:rPr lang="en-US" sz="800" dirty="0"/>
              <a:t>Be careful. Please keep an eye out for dangerous activity or situations, and alert the conference team if you become aware of any safety hazards.</a:t>
            </a:r>
          </a:p>
        </p:txBody>
      </p:sp>
      <p:pic>
        <p:nvPicPr>
          <p:cNvPr id="3" name="Picture 2"/>
          <p:cNvPicPr>
            <a:picLocks noChangeAspect="1"/>
          </p:cNvPicPr>
          <p:nvPr/>
        </p:nvPicPr>
        <p:blipFill>
          <a:blip r:embed="rId3"/>
          <a:stretch>
            <a:fillRect/>
          </a:stretch>
        </p:blipFill>
        <p:spPr>
          <a:xfrm>
            <a:off x="0" y="-15448"/>
            <a:ext cx="1935480" cy="1242276"/>
          </a:xfrm>
          <a:prstGeom prst="rect">
            <a:avLst/>
          </a:prstGeom>
        </p:spPr>
      </p:pic>
    </p:spTree>
    <p:extLst>
      <p:ext uri="{BB962C8B-B14F-4D97-AF65-F5344CB8AC3E}">
        <p14:creationId xmlns:p14="http://schemas.microsoft.com/office/powerpoint/2010/main" val="1712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P spid="5"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332223" y="4627748"/>
            <a:ext cx="1531188"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a:t>Swagger Tools</a:t>
            </a:r>
          </a:p>
        </p:txBody>
      </p:sp>
      <p:sp>
        <p:nvSpPr>
          <p:cNvPr id="18" name="TextBox 17"/>
          <p:cNvSpPr txBox="1"/>
          <p:nvPr/>
        </p:nvSpPr>
        <p:spPr>
          <a:xfrm>
            <a:off x="5498444" y="5566783"/>
            <a:ext cx="1210788" cy="369332"/>
          </a:xfrm>
          <a:prstGeom prst="rect">
            <a:avLst/>
          </a:prstGeom>
          <a:noFill/>
        </p:spPr>
        <p:txBody>
          <a:bodyPr wrap="none" rtlCol="0">
            <a:spAutoFit/>
          </a:bodyPr>
          <a:lstStyle/>
          <a:p>
            <a:r>
              <a:rPr lang="en-US" dirty="0">
                <a:solidFill>
                  <a:srgbClr val="7F7F7F"/>
                </a:solidFill>
              </a:rPr>
              <a:t>Swagger JS</a:t>
            </a:r>
          </a:p>
        </p:txBody>
      </p:sp>
      <p:sp>
        <p:nvSpPr>
          <p:cNvPr id="19" name="TextBox 18"/>
          <p:cNvSpPr txBox="1"/>
          <p:nvPr/>
        </p:nvSpPr>
        <p:spPr>
          <a:xfrm>
            <a:off x="5256315" y="2032628"/>
            <a:ext cx="1856848" cy="369332"/>
          </a:xfrm>
          <a:prstGeom prst="rect">
            <a:avLst/>
          </a:prstGeom>
          <a:noFill/>
        </p:spPr>
        <p:txBody>
          <a:bodyPr wrap="none" rtlCol="0">
            <a:spAutoFit/>
          </a:bodyPr>
          <a:lstStyle/>
          <a:p>
            <a:r>
              <a:rPr lang="en-US" dirty="0">
                <a:solidFill>
                  <a:srgbClr val="7F7F7F"/>
                </a:solidFill>
              </a:rPr>
              <a:t>Swagger </a:t>
            </a:r>
            <a:r>
              <a:rPr lang="en-US" dirty="0" err="1">
                <a:solidFill>
                  <a:srgbClr val="7F7F7F"/>
                </a:solidFill>
              </a:rPr>
              <a:t>Codegen</a:t>
            </a:r>
            <a:endParaRPr lang="en-US" dirty="0">
              <a:solidFill>
                <a:srgbClr val="7F7F7F"/>
              </a:solidFill>
            </a:endParaRPr>
          </a:p>
        </p:txBody>
      </p:sp>
      <p:sp>
        <p:nvSpPr>
          <p:cNvPr id="21" name="Isosceles Triangle 20"/>
          <p:cNvSpPr/>
          <p:nvPr/>
        </p:nvSpPr>
        <p:spPr>
          <a:xfrm rot="16200000">
            <a:off x="5110206" y="2693386"/>
            <a:ext cx="4937860" cy="2289472"/>
          </a:xfrm>
          <a:prstGeom prst="triangle">
            <a:avLst/>
          </a:prstGeom>
          <a:solidFill>
            <a:srgbClr val="D9D9D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Isosceles Triangle 19"/>
          <p:cNvSpPr/>
          <p:nvPr/>
        </p:nvSpPr>
        <p:spPr>
          <a:xfrm rot="5400000">
            <a:off x="2177090" y="2693390"/>
            <a:ext cx="4937860" cy="2289472"/>
          </a:xfrm>
          <a:prstGeom prst="triangle">
            <a:avLst/>
          </a:prstGeom>
          <a:solidFill>
            <a:srgbClr val="D9D9D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6" name="Picture 15"/>
          <p:cNvPicPr>
            <a:picLocks noChangeAspect="1"/>
          </p:cNvPicPr>
          <p:nvPr/>
        </p:nvPicPr>
        <p:blipFill>
          <a:blip r:embed="rId2"/>
          <a:stretch>
            <a:fillRect/>
          </a:stretch>
        </p:blipFill>
        <p:spPr>
          <a:xfrm>
            <a:off x="5498445" y="3228633"/>
            <a:ext cx="1198745" cy="1198745"/>
          </a:xfrm>
          <a:prstGeom prst="rect">
            <a:avLst/>
          </a:prstGeom>
        </p:spPr>
      </p:pic>
      <p:grpSp>
        <p:nvGrpSpPr>
          <p:cNvPr id="25" name="Group 24"/>
          <p:cNvGrpSpPr/>
          <p:nvPr/>
        </p:nvGrpSpPr>
        <p:grpSpPr>
          <a:xfrm>
            <a:off x="2125189" y="1369194"/>
            <a:ext cx="1217332" cy="4957861"/>
            <a:chOff x="601189" y="1900139"/>
            <a:chExt cx="1217332" cy="4957861"/>
          </a:xfrm>
        </p:grpSpPr>
        <p:pic>
          <p:nvPicPr>
            <p:cNvPr id="3" name="Picture 2"/>
            <p:cNvPicPr>
              <a:picLocks noChangeAspect="1"/>
            </p:cNvPicPr>
            <p:nvPr/>
          </p:nvPicPr>
          <p:blipFill>
            <a:blip r:embed="rId3"/>
            <a:stretch>
              <a:fillRect/>
            </a:stretch>
          </p:blipFill>
          <p:spPr>
            <a:xfrm>
              <a:off x="601189" y="1900139"/>
              <a:ext cx="1217332" cy="4957861"/>
            </a:xfrm>
            <a:prstGeom prst="rect">
              <a:avLst/>
            </a:prstGeom>
          </p:spPr>
        </p:pic>
        <p:sp>
          <p:nvSpPr>
            <p:cNvPr id="24" name="Rectangle 23"/>
            <p:cNvSpPr/>
            <p:nvPr/>
          </p:nvSpPr>
          <p:spPr>
            <a:xfrm>
              <a:off x="1407547" y="1910187"/>
              <a:ext cx="402885" cy="233570"/>
            </a:xfrm>
            <a:prstGeom prst="rect">
              <a:avLst/>
            </a:prstGeom>
            <a:solidFill>
              <a:srgbClr val="2525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8850010" y="1379241"/>
            <a:ext cx="1216800" cy="4957200"/>
            <a:chOff x="7326010" y="1910187"/>
            <a:chExt cx="1216800" cy="4957200"/>
          </a:xfrm>
        </p:grpSpPr>
        <p:sp>
          <p:nvSpPr>
            <p:cNvPr id="22" name="Rectangle 21"/>
            <p:cNvSpPr/>
            <p:nvPr/>
          </p:nvSpPr>
          <p:spPr>
            <a:xfrm>
              <a:off x="7326010" y="1910187"/>
              <a:ext cx="1216800" cy="4957200"/>
            </a:xfrm>
            <a:prstGeom prst="rect">
              <a:avLst/>
            </a:prstGeom>
            <a:solidFill>
              <a:srgbClr val="2525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stretch>
              <a:fillRect/>
            </a:stretch>
          </p:blipFill>
          <p:spPr>
            <a:xfrm>
              <a:off x="7326010" y="1910187"/>
              <a:ext cx="1149149" cy="2337100"/>
            </a:xfrm>
            <a:prstGeom prst="rect">
              <a:avLst/>
            </a:prstGeom>
          </p:spPr>
        </p:pic>
        <p:sp>
          <p:nvSpPr>
            <p:cNvPr id="26" name="Rectangle 25"/>
            <p:cNvSpPr/>
            <p:nvPr/>
          </p:nvSpPr>
          <p:spPr>
            <a:xfrm>
              <a:off x="8332032" y="1916317"/>
              <a:ext cx="186511" cy="233570"/>
            </a:xfrm>
            <a:prstGeom prst="rect">
              <a:avLst/>
            </a:prstGeom>
            <a:solidFill>
              <a:srgbClr val="2525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TextBox 22"/>
          <p:cNvSpPr txBox="1"/>
          <p:nvPr/>
        </p:nvSpPr>
        <p:spPr>
          <a:xfrm>
            <a:off x="631823" y="375911"/>
            <a:ext cx="6408934" cy="646331"/>
          </a:xfrm>
          <a:prstGeom prst="rect">
            <a:avLst/>
          </a:prstGeom>
          <a:noFill/>
        </p:spPr>
        <p:txBody>
          <a:bodyPr wrap="none" rtlCol="0">
            <a:spAutoFit/>
          </a:bodyPr>
          <a:lstStyle/>
          <a:p>
            <a:r>
              <a:rPr lang="en-AU" sz="3600" dirty="0">
                <a:solidFill>
                  <a:srgbClr val="7FB202"/>
                </a:solidFill>
              </a:rPr>
              <a:t>Dev. speed up – </a:t>
            </a:r>
            <a:r>
              <a:rPr lang="en-AU" sz="3600" dirty="0" smtClean="0">
                <a:solidFill>
                  <a:srgbClr val="7FB202"/>
                </a:solidFill>
              </a:rPr>
              <a:t>Code Generation</a:t>
            </a:r>
            <a:endParaRPr lang="en-US" sz="3600" dirty="0">
              <a:solidFill>
                <a:srgbClr val="7FB202"/>
              </a:solidFill>
            </a:endParaRPr>
          </a:p>
        </p:txBody>
      </p:sp>
    </p:spTree>
    <p:extLst>
      <p:ext uri="{BB962C8B-B14F-4D97-AF65-F5344CB8AC3E}">
        <p14:creationId xmlns:p14="http://schemas.microsoft.com/office/powerpoint/2010/main" val="10201272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677929" y="4411073"/>
            <a:ext cx="784123" cy="784123"/>
          </a:xfrm>
          <a:prstGeom prst="rect">
            <a:avLst/>
          </a:prstGeom>
        </p:spPr>
      </p:pic>
      <p:sp>
        <p:nvSpPr>
          <p:cNvPr id="15" name="Isosceles Triangle 14"/>
          <p:cNvSpPr/>
          <p:nvPr/>
        </p:nvSpPr>
        <p:spPr>
          <a:xfrm>
            <a:off x="4077375" y="3386935"/>
            <a:ext cx="4037253" cy="1724828"/>
          </a:xfrm>
          <a:prstGeom prst="triangle">
            <a:avLst>
              <a:gd name="adj" fmla="val 51882"/>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4077375" y="5174790"/>
            <a:ext cx="4037253" cy="1602772"/>
          </a:xfrm>
          <a:prstGeom prst="rect">
            <a:avLst/>
          </a:prstGeom>
        </p:spPr>
      </p:pic>
      <p:pic>
        <p:nvPicPr>
          <p:cNvPr id="9" name="Picture 8"/>
          <p:cNvPicPr>
            <a:picLocks noChangeAspect="1"/>
          </p:cNvPicPr>
          <p:nvPr/>
        </p:nvPicPr>
        <p:blipFill>
          <a:blip r:embed="rId5"/>
          <a:stretch>
            <a:fillRect/>
          </a:stretch>
        </p:blipFill>
        <p:spPr>
          <a:xfrm>
            <a:off x="5604113" y="4192354"/>
            <a:ext cx="800021" cy="800021"/>
          </a:xfrm>
          <a:prstGeom prst="rect">
            <a:avLst/>
          </a:prstGeom>
        </p:spPr>
      </p:pic>
      <p:pic>
        <p:nvPicPr>
          <p:cNvPr id="11" name="Picture 10"/>
          <p:cNvPicPr>
            <a:picLocks noChangeAspect="1"/>
          </p:cNvPicPr>
          <p:nvPr/>
        </p:nvPicPr>
        <p:blipFill>
          <a:blip r:embed="rId6"/>
          <a:stretch>
            <a:fillRect/>
          </a:stretch>
        </p:blipFill>
        <p:spPr>
          <a:xfrm>
            <a:off x="4077374" y="1382208"/>
            <a:ext cx="4037253" cy="2635428"/>
          </a:xfrm>
          <a:prstGeom prst="rect">
            <a:avLst/>
          </a:prstGeom>
        </p:spPr>
      </p:pic>
      <p:sp>
        <p:nvSpPr>
          <p:cNvPr id="12" name="TextBox 11"/>
          <p:cNvSpPr txBox="1"/>
          <p:nvPr/>
        </p:nvSpPr>
        <p:spPr>
          <a:xfrm>
            <a:off x="6584139" y="4490327"/>
            <a:ext cx="1110477" cy="400110"/>
          </a:xfrm>
          <a:prstGeom prst="rect">
            <a:avLst/>
          </a:prstGeom>
          <a:noFill/>
        </p:spPr>
        <p:txBody>
          <a:bodyPr wrap="square" rtlCol="0">
            <a:spAutoFit/>
          </a:bodyPr>
          <a:lstStyle/>
          <a:p>
            <a:r>
              <a:rPr lang="en-US" sz="2000" dirty="0">
                <a:solidFill>
                  <a:schemeClr val="tx1">
                    <a:lumMod val="50000"/>
                    <a:lumOff val="50000"/>
                  </a:schemeClr>
                </a:solidFill>
              </a:rPr>
              <a:t>JAX-RS</a:t>
            </a:r>
          </a:p>
        </p:txBody>
      </p:sp>
      <p:sp>
        <p:nvSpPr>
          <p:cNvPr id="2" name="Rectangle 1"/>
          <p:cNvSpPr/>
          <p:nvPr/>
        </p:nvSpPr>
        <p:spPr>
          <a:xfrm>
            <a:off x="8901722" y="4212758"/>
            <a:ext cx="1402948" cy="369332"/>
          </a:xfrm>
          <a:prstGeom prst="rect">
            <a:avLst/>
          </a:prstGeom>
        </p:spPr>
        <p:txBody>
          <a:bodyPr wrap="none">
            <a:spAutoFit/>
          </a:bodyPr>
          <a:lstStyle/>
          <a:p>
            <a:r>
              <a:rPr lang="en-US" dirty="0" err="1">
                <a:solidFill>
                  <a:srgbClr val="333333"/>
                </a:solidFill>
                <a:latin typeface="-apple-system" charset="0"/>
              </a:rPr>
              <a:t>Swashbuckle</a:t>
            </a:r>
            <a:endParaRPr lang="en-US" dirty="0">
              <a:solidFill>
                <a:srgbClr val="333333"/>
              </a:solidFill>
              <a:latin typeface="-apple-system" charset="0"/>
            </a:endParaRPr>
          </a:p>
        </p:txBody>
      </p:sp>
      <p:pic>
        <p:nvPicPr>
          <p:cNvPr id="10" name="Picture 9"/>
          <p:cNvPicPr>
            <a:picLocks noChangeAspect="1"/>
          </p:cNvPicPr>
          <p:nvPr/>
        </p:nvPicPr>
        <p:blipFill>
          <a:blip r:embed="rId7"/>
          <a:stretch>
            <a:fillRect/>
          </a:stretch>
        </p:blipFill>
        <p:spPr>
          <a:xfrm>
            <a:off x="1313336" y="4210761"/>
            <a:ext cx="1629363" cy="661267"/>
          </a:xfrm>
          <a:prstGeom prst="rect">
            <a:avLst/>
          </a:prstGeom>
          <a:ln w="3175">
            <a:solidFill>
              <a:schemeClr val="bg1">
                <a:lumMod val="75000"/>
              </a:schemeClr>
            </a:solidFill>
          </a:ln>
        </p:spPr>
      </p:pic>
      <p:sp>
        <p:nvSpPr>
          <p:cNvPr id="13" name="Rectangle 12"/>
          <p:cNvSpPr/>
          <p:nvPr/>
        </p:nvSpPr>
        <p:spPr>
          <a:xfrm>
            <a:off x="8901722" y="4212758"/>
            <a:ext cx="1693458" cy="698084"/>
          </a:xfrm>
          <a:prstGeom prst="rect">
            <a:avLst/>
          </a:prstGeom>
          <a:no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TextBox 13"/>
          <p:cNvSpPr txBox="1"/>
          <p:nvPr/>
        </p:nvSpPr>
        <p:spPr>
          <a:xfrm>
            <a:off x="631823" y="375911"/>
            <a:ext cx="6070701" cy="646331"/>
          </a:xfrm>
          <a:prstGeom prst="rect">
            <a:avLst/>
          </a:prstGeom>
          <a:noFill/>
        </p:spPr>
        <p:txBody>
          <a:bodyPr wrap="none" rtlCol="0">
            <a:spAutoFit/>
          </a:bodyPr>
          <a:lstStyle/>
          <a:p>
            <a:r>
              <a:rPr lang="en-AU" sz="3600" dirty="0">
                <a:solidFill>
                  <a:srgbClr val="7FB202"/>
                </a:solidFill>
              </a:rPr>
              <a:t>Dev. speed up – </a:t>
            </a:r>
            <a:r>
              <a:rPr lang="en-AU" sz="3600" dirty="0" smtClean="0">
                <a:solidFill>
                  <a:srgbClr val="7FB202"/>
                </a:solidFill>
              </a:rPr>
              <a:t>API Generation</a:t>
            </a:r>
            <a:endParaRPr lang="en-US" sz="3600" dirty="0">
              <a:solidFill>
                <a:srgbClr val="7FB202"/>
              </a:solidFill>
            </a:endParaRPr>
          </a:p>
        </p:txBody>
      </p:sp>
    </p:spTree>
    <p:extLst>
      <p:ext uri="{BB962C8B-B14F-4D97-AF65-F5344CB8AC3E}">
        <p14:creationId xmlns:p14="http://schemas.microsoft.com/office/powerpoint/2010/main" val="33602684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94857" y="5040318"/>
            <a:ext cx="2090490" cy="417263"/>
          </a:xfrm>
          <a:prstGeom prst="rect">
            <a:avLst/>
          </a:prstGeom>
        </p:spPr>
      </p:pic>
      <p:pic>
        <p:nvPicPr>
          <p:cNvPr id="3" name="Picture 2"/>
          <p:cNvPicPr>
            <a:picLocks noChangeAspect="1"/>
          </p:cNvPicPr>
          <p:nvPr/>
        </p:nvPicPr>
        <p:blipFill>
          <a:blip r:embed="rId4"/>
          <a:stretch>
            <a:fillRect/>
          </a:stretch>
        </p:blipFill>
        <p:spPr>
          <a:xfrm>
            <a:off x="2337221" y="2110747"/>
            <a:ext cx="1812195" cy="485484"/>
          </a:xfrm>
          <a:prstGeom prst="rect">
            <a:avLst/>
          </a:prstGeom>
        </p:spPr>
      </p:pic>
      <p:pic>
        <p:nvPicPr>
          <p:cNvPr id="4" name="Picture 3"/>
          <p:cNvPicPr>
            <a:picLocks noChangeAspect="1"/>
          </p:cNvPicPr>
          <p:nvPr/>
        </p:nvPicPr>
        <p:blipFill>
          <a:blip r:embed="rId5"/>
          <a:stretch>
            <a:fillRect/>
          </a:stretch>
        </p:blipFill>
        <p:spPr>
          <a:xfrm>
            <a:off x="2337220" y="4839131"/>
            <a:ext cx="1608544" cy="720244"/>
          </a:xfrm>
          <a:prstGeom prst="rect">
            <a:avLst/>
          </a:prstGeom>
        </p:spPr>
      </p:pic>
      <p:pic>
        <p:nvPicPr>
          <p:cNvPr id="6" name="Picture 5"/>
          <p:cNvPicPr>
            <a:picLocks noChangeAspect="1"/>
          </p:cNvPicPr>
          <p:nvPr/>
        </p:nvPicPr>
        <p:blipFill>
          <a:blip r:embed="rId6"/>
          <a:stretch>
            <a:fillRect/>
          </a:stretch>
        </p:blipFill>
        <p:spPr>
          <a:xfrm>
            <a:off x="7258024" y="1964174"/>
            <a:ext cx="1776832" cy="888416"/>
          </a:xfrm>
          <a:prstGeom prst="rect">
            <a:avLst/>
          </a:prstGeom>
        </p:spPr>
      </p:pic>
      <p:pic>
        <p:nvPicPr>
          <p:cNvPr id="8" name="Picture 7"/>
          <p:cNvPicPr>
            <a:picLocks noChangeAspect="1"/>
          </p:cNvPicPr>
          <p:nvPr/>
        </p:nvPicPr>
        <p:blipFill>
          <a:blip r:embed="rId7"/>
          <a:stretch>
            <a:fillRect/>
          </a:stretch>
        </p:blipFill>
        <p:spPr>
          <a:xfrm>
            <a:off x="5048816" y="5359189"/>
            <a:ext cx="1602497" cy="587582"/>
          </a:xfrm>
          <a:prstGeom prst="rect">
            <a:avLst/>
          </a:prstGeom>
        </p:spPr>
      </p:pic>
      <p:pic>
        <p:nvPicPr>
          <p:cNvPr id="11" name="Picture 10"/>
          <p:cNvPicPr>
            <a:picLocks noChangeAspect="1"/>
          </p:cNvPicPr>
          <p:nvPr/>
        </p:nvPicPr>
        <p:blipFill>
          <a:blip r:embed="rId8"/>
          <a:stretch>
            <a:fillRect/>
          </a:stretch>
        </p:blipFill>
        <p:spPr>
          <a:xfrm>
            <a:off x="1794468" y="2827396"/>
            <a:ext cx="1930932" cy="844024"/>
          </a:xfrm>
          <a:prstGeom prst="rect">
            <a:avLst/>
          </a:prstGeom>
        </p:spPr>
      </p:pic>
      <p:pic>
        <p:nvPicPr>
          <p:cNvPr id="12" name="Picture 11"/>
          <p:cNvPicPr>
            <a:picLocks noChangeAspect="1"/>
          </p:cNvPicPr>
          <p:nvPr/>
        </p:nvPicPr>
        <p:blipFill>
          <a:blip r:embed="rId9"/>
          <a:stretch>
            <a:fillRect/>
          </a:stretch>
        </p:blipFill>
        <p:spPr>
          <a:xfrm>
            <a:off x="8265200" y="3422331"/>
            <a:ext cx="1845546" cy="538284"/>
          </a:xfrm>
          <a:prstGeom prst="rect">
            <a:avLst/>
          </a:prstGeom>
        </p:spPr>
      </p:pic>
      <p:pic>
        <p:nvPicPr>
          <p:cNvPr id="15" name="Picture 14"/>
          <p:cNvPicPr>
            <a:picLocks noChangeAspect="1"/>
          </p:cNvPicPr>
          <p:nvPr/>
        </p:nvPicPr>
        <p:blipFill>
          <a:blip r:embed="rId10"/>
          <a:stretch>
            <a:fillRect/>
          </a:stretch>
        </p:blipFill>
        <p:spPr>
          <a:xfrm>
            <a:off x="4602602" y="1226484"/>
            <a:ext cx="1739886" cy="629111"/>
          </a:xfrm>
          <a:prstGeom prst="rect">
            <a:avLst/>
          </a:prstGeom>
        </p:spPr>
      </p:pic>
      <p:pic>
        <p:nvPicPr>
          <p:cNvPr id="3074" name="Picture 2" descr="ayPa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44404" y="9956654"/>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iar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20546" y="997529"/>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In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08909" y="5629276"/>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lassia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40478" y="614363"/>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oogl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72545" y="4197929"/>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ntuit"/>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82932" y="1746718"/>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ashap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07927" y="5629276"/>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crosoft"/>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44691" y="3810001"/>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ayPa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7200" y="2396837"/>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estlet"/>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86000" y="3408219"/>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amsung Artik Clou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49637" y="5805056"/>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amsung Artik Clou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39345" y="720438"/>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21"/>
          <a:stretch>
            <a:fillRect/>
          </a:stretch>
        </p:blipFill>
        <p:spPr>
          <a:xfrm>
            <a:off x="5048816" y="3367723"/>
            <a:ext cx="1761581" cy="647500"/>
          </a:xfrm>
          <a:prstGeom prst="rect">
            <a:avLst/>
          </a:prstGeom>
        </p:spPr>
      </p:pic>
      <p:sp>
        <p:nvSpPr>
          <p:cNvPr id="25" name="TextBox 24"/>
          <p:cNvSpPr txBox="1"/>
          <p:nvPr/>
        </p:nvSpPr>
        <p:spPr>
          <a:xfrm>
            <a:off x="580321" y="299170"/>
            <a:ext cx="7566119" cy="646331"/>
          </a:xfrm>
          <a:prstGeom prst="rect">
            <a:avLst/>
          </a:prstGeom>
          <a:noFill/>
        </p:spPr>
        <p:txBody>
          <a:bodyPr wrap="none" rtlCol="0">
            <a:spAutoFit/>
          </a:bodyPr>
          <a:lstStyle/>
          <a:p>
            <a:r>
              <a:rPr lang="en-AU" sz="3600" dirty="0">
                <a:solidFill>
                  <a:srgbClr val="7FB202"/>
                </a:solidFill>
              </a:rPr>
              <a:t>100% open source, </a:t>
            </a:r>
            <a:r>
              <a:rPr lang="is-IS" sz="3600" dirty="0">
                <a:solidFill>
                  <a:srgbClr val="7FB202"/>
                </a:solidFill>
              </a:rPr>
              <a:t>loved by big players</a:t>
            </a:r>
            <a:endParaRPr lang="en-US" sz="3600" dirty="0">
              <a:solidFill>
                <a:srgbClr val="7FB202"/>
              </a:solidFill>
            </a:endParaRPr>
          </a:p>
        </p:txBody>
      </p:sp>
    </p:spTree>
    <p:extLst>
      <p:ext uri="{BB962C8B-B14F-4D97-AF65-F5344CB8AC3E}">
        <p14:creationId xmlns:p14="http://schemas.microsoft.com/office/powerpoint/2010/main" val="194623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7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8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8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8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9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9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9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9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94857" y="5040318"/>
            <a:ext cx="2090490" cy="417263"/>
          </a:xfrm>
          <a:prstGeom prst="rect">
            <a:avLst/>
          </a:prstGeom>
        </p:spPr>
      </p:pic>
      <p:pic>
        <p:nvPicPr>
          <p:cNvPr id="3" name="Picture 2"/>
          <p:cNvPicPr>
            <a:picLocks noChangeAspect="1"/>
          </p:cNvPicPr>
          <p:nvPr/>
        </p:nvPicPr>
        <p:blipFill>
          <a:blip r:embed="rId4"/>
          <a:stretch>
            <a:fillRect/>
          </a:stretch>
        </p:blipFill>
        <p:spPr>
          <a:xfrm>
            <a:off x="2337221" y="2110747"/>
            <a:ext cx="1812195" cy="485484"/>
          </a:xfrm>
          <a:prstGeom prst="rect">
            <a:avLst/>
          </a:prstGeom>
        </p:spPr>
      </p:pic>
      <p:pic>
        <p:nvPicPr>
          <p:cNvPr id="4" name="Picture 3"/>
          <p:cNvPicPr>
            <a:picLocks noChangeAspect="1"/>
          </p:cNvPicPr>
          <p:nvPr/>
        </p:nvPicPr>
        <p:blipFill>
          <a:blip r:embed="rId5"/>
          <a:stretch>
            <a:fillRect/>
          </a:stretch>
        </p:blipFill>
        <p:spPr>
          <a:xfrm>
            <a:off x="2337220" y="4839131"/>
            <a:ext cx="1608544" cy="720244"/>
          </a:xfrm>
          <a:prstGeom prst="rect">
            <a:avLst/>
          </a:prstGeom>
        </p:spPr>
      </p:pic>
      <p:pic>
        <p:nvPicPr>
          <p:cNvPr id="6" name="Picture 5"/>
          <p:cNvPicPr>
            <a:picLocks noChangeAspect="1"/>
          </p:cNvPicPr>
          <p:nvPr/>
        </p:nvPicPr>
        <p:blipFill>
          <a:blip r:embed="rId6"/>
          <a:stretch>
            <a:fillRect/>
          </a:stretch>
        </p:blipFill>
        <p:spPr>
          <a:xfrm>
            <a:off x="7258024" y="1964174"/>
            <a:ext cx="1776832" cy="888416"/>
          </a:xfrm>
          <a:prstGeom prst="rect">
            <a:avLst/>
          </a:prstGeom>
        </p:spPr>
      </p:pic>
      <p:pic>
        <p:nvPicPr>
          <p:cNvPr id="8" name="Picture 7"/>
          <p:cNvPicPr>
            <a:picLocks noChangeAspect="1"/>
          </p:cNvPicPr>
          <p:nvPr/>
        </p:nvPicPr>
        <p:blipFill>
          <a:blip r:embed="rId7"/>
          <a:stretch>
            <a:fillRect/>
          </a:stretch>
        </p:blipFill>
        <p:spPr>
          <a:xfrm>
            <a:off x="5048816" y="5359189"/>
            <a:ext cx="1602497" cy="587582"/>
          </a:xfrm>
          <a:prstGeom prst="rect">
            <a:avLst/>
          </a:prstGeom>
        </p:spPr>
      </p:pic>
      <p:pic>
        <p:nvPicPr>
          <p:cNvPr id="11" name="Picture 10"/>
          <p:cNvPicPr>
            <a:picLocks noChangeAspect="1"/>
          </p:cNvPicPr>
          <p:nvPr/>
        </p:nvPicPr>
        <p:blipFill>
          <a:blip r:embed="rId8"/>
          <a:stretch>
            <a:fillRect/>
          </a:stretch>
        </p:blipFill>
        <p:spPr>
          <a:xfrm>
            <a:off x="1794468" y="2827396"/>
            <a:ext cx="1930932" cy="844024"/>
          </a:xfrm>
          <a:prstGeom prst="rect">
            <a:avLst/>
          </a:prstGeom>
        </p:spPr>
      </p:pic>
      <p:pic>
        <p:nvPicPr>
          <p:cNvPr id="12" name="Picture 11"/>
          <p:cNvPicPr>
            <a:picLocks noChangeAspect="1"/>
          </p:cNvPicPr>
          <p:nvPr/>
        </p:nvPicPr>
        <p:blipFill>
          <a:blip r:embed="rId9"/>
          <a:stretch>
            <a:fillRect/>
          </a:stretch>
        </p:blipFill>
        <p:spPr>
          <a:xfrm>
            <a:off x="8265200" y="3422331"/>
            <a:ext cx="1845546" cy="538284"/>
          </a:xfrm>
          <a:prstGeom prst="rect">
            <a:avLst/>
          </a:prstGeom>
        </p:spPr>
      </p:pic>
      <p:pic>
        <p:nvPicPr>
          <p:cNvPr id="15" name="Picture 14"/>
          <p:cNvPicPr>
            <a:picLocks noChangeAspect="1"/>
          </p:cNvPicPr>
          <p:nvPr/>
        </p:nvPicPr>
        <p:blipFill>
          <a:blip r:embed="rId10"/>
          <a:stretch>
            <a:fillRect/>
          </a:stretch>
        </p:blipFill>
        <p:spPr>
          <a:xfrm>
            <a:off x="4602602" y="1226484"/>
            <a:ext cx="1739886" cy="629111"/>
          </a:xfrm>
          <a:prstGeom prst="rect">
            <a:avLst/>
          </a:prstGeom>
        </p:spPr>
      </p:pic>
      <p:pic>
        <p:nvPicPr>
          <p:cNvPr id="3074" name="Picture 2" descr="ayPa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44404" y="9956654"/>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iar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20546" y="997529"/>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In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08909" y="5629276"/>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lassia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40478" y="614363"/>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oogl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72545" y="4197929"/>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ntuit"/>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82932" y="1746718"/>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ashap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07927" y="5629276"/>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crosoft"/>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44691" y="3810001"/>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ayPa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7200" y="2396837"/>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estlet"/>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86000" y="3408219"/>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amsung Artik Clou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49637" y="5805056"/>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amsung Artik Clou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39345" y="720438"/>
            <a:ext cx="2000250" cy="12287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21"/>
          <a:stretch>
            <a:fillRect/>
          </a:stretch>
        </p:blipFill>
        <p:spPr>
          <a:xfrm>
            <a:off x="5048816" y="3367723"/>
            <a:ext cx="1761581" cy="647500"/>
          </a:xfrm>
          <a:prstGeom prst="rect">
            <a:avLst/>
          </a:prstGeom>
        </p:spPr>
      </p:pic>
      <p:sp>
        <p:nvSpPr>
          <p:cNvPr id="26" name="TextBox 25"/>
          <p:cNvSpPr txBox="1"/>
          <p:nvPr/>
        </p:nvSpPr>
        <p:spPr>
          <a:xfrm>
            <a:off x="580321" y="299170"/>
            <a:ext cx="7566119" cy="646331"/>
          </a:xfrm>
          <a:prstGeom prst="rect">
            <a:avLst/>
          </a:prstGeom>
          <a:noFill/>
        </p:spPr>
        <p:txBody>
          <a:bodyPr wrap="none" rtlCol="0">
            <a:spAutoFit/>
          </a:bodyPr>
          <a:lstStyle/>
          <a:p>
            <a:r>
              <a:rPr lang="en-AU" sz="3600" dirty="0">
                <a:solidFill>
                  <a:srgbClr val="7FB202"/>
                </a:solidFill>
              </a:rPr>
              <a:t>100% open source, </a:t>
            </a:r>
            <a:r>
              <a:rPr lang="is-IS" sz="3600" dirty="0">
                <a:solidFill>
                  <a:srgbClr val="7FB202"/>
                </a:solidFill>
              </a:rPr>
              <a:t>loved by big players</a:t>
            </a:r>
            <a:endParaRPr lang="en-US" sz="3600" dirty="0">
              <a:solidFill>
                <a:srgbClr val="7FB202"/>
              </a:solidFill>
            </a:endParaRPr>
          </a:p>
        </p:txBody>
      </p:sp>
    </p:spTree>
    <p:extLst>
      <p:ext uri="{BB962C8B-B14F-4D97-AF65-F5344CB8AC3E}">
        <p14:creationId xmlns:p14="http://schemas.microsoft.com/office/powerpoint/2010/main" val="140380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200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6" dur="10000" fill="hold"/>
                                        <p:tgtEl>
                                          <p:spTgt spid="2"/>
                                        </p:tgtEl>
                                        <p:attrNameLst>
                                          <p:attrName>ppt_x</p:attrName>
                                          <p:attrName>ppt_y</p:attrName>
                                        </p:attrNameLst>
                                      </p:cBhvr>
                                    </p:animMotion>
                                  </p:childTnLst>
                                </p:cTn>
                              </p:par>
                              <p:par>
                                <p:cTn id="7" presetID="1" presetClass="path" presetSubtype="0" repeatCount="200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8" dur="10000" fill="hold"/>
                                        <p:tgtEl>
                                          <p:spTgt spid="3"/>
                                        </p:tgtEl>
                                        <p:attrNameLst>
                                          <p:attrName>ppt_x</p:attrName>
                                          <p:attrName>ppt_y</p:attrName>
                                        </p:attrNameLst>
                                      </p:cBhvr>
                                    </p:animMotion>
                                  </p:childTnLst>
                                </p:cTn>
                              </p:par>
                              <p:par>
                                <p:cTn id="9" presetID="1" presetClass="path" presetSubtype="0" repeatCount="200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10" dur="10000" fill="hold"/>
                                        <p:tgtEl>
                                          <p:spTgt spid="4"/>
                                        </p:tgtEl>
                                        <p:attrNameLst>
                                          <p:attrName>ppt_x</p:attrName>
                                          <p:attrName>ppt_y</p:attrName>
                                        </p:attrNameLst>
                                      </p:cBhvr>
                                    </p:animMotion>
                                  </p:childTnLst>
                                </p:cTn>
                              </p:par>
                              <p:par>
                                <p:cTn id="11" presetID="1" presetClass="path" presetSubtype="0" repeatCount="200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12" dur="10000" fill="hold"/>
                                        <p:tgtEl>
                                          <p:spTgt spid="6"/>
                                        </p:tgtEl>
                                        <p:attrNameLst>
                                          <p:attrName>ppt_x</p:attrName>
                                          <p:attrName>ppt_y</p:attrName>
                                        </p:attrNameLst>
                                      </p:cBhvr>
                                    </p:animMotion>
                                  </p:childTnLst>
                                </p:cTn>
                              </p:par>
                              <p:par>
                                <p:cTn id="13" presetID="1" presetClass="path" presetSubtype="0" repeatCount="200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14" dur="10000" fill="hold"/>
                                        <p:tgtEl>
                                          <p:spTgt spid="8"/>
                                        </p:tgtEl>
                                        <p:attrNameLst>
                                          <p:attrName>ppt_x</p:attrName>
                                          <p:attrName>ppt_y</p:attrName>
                                        </p:attrNameLst>
                                      </p:cBhvr>
                                    </p:animMotion>
                                  </p:childTnLst>
                                </p:cTn>
                              </p:par>
                              <p:par>
                                <p:cTn id="15" presetID="1" presetClass="path" presetSubtype="0" repeatCount="200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16" dur="10000" fill="hold"/>
                                        <p:tgtEl>
                                          <p:spTgt spid="11"/>
                                        </p:tgtEl>
                                        <p:attrNameLst>
                                          <p:attrName>ppt_x</p:attrName>
                                          <p:attrName>ppt_y</p:attrName>
                                        </p:attrNameLst>
                                      </p:cBhvr>
                                    </p:animMotion>
                                  </p:childTnLst>
                                </p:cTn>
                              </p:par>
                              <p:par>
                                <p:cTn id="17" presetID="1" presetClass="path" presetSubtype="0" repeatCount="200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18" dur="10000" fill="hold"/>
                                        <p:tgtEl>
                                          <p:spTgt spid="12"/>
                                        </p:tgtEl>
                                        <p:attrNameLst>
                                          <p:attrName>ppt_x</p:attrName>
                                          <p:attrName>ppt_y</p:attrName>
                                        </p:attrNameLst>
                                      </p:cBhvr>
                                    </p:animMotion>
                                  </p:childTnLst>
                                </p:cTn>
                              </p:par>
                              <p:par>
                                <p:cTn id="19" presetID="1" presetClass="path" presetSubtype="0" repeatCount="200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20" dur="10000" fill="hold"/>
                                        <p:tgtEl>
                                          <p:spTgt spid="15"/>
                                        </p:tgtEl>
                                        <p:attrNameLst>
                                          <p:attrName>ppt_x</p:attrName>
                                          <p:attrName>ppt_y</p:attrName>
                                        </p:attrNameLst>
                                      </p:cBhvr>
                                    </p:animMotion>
                                  </p:childTnLst>
                                </p:cTn>
                              </p:par>
                              <p:par>
                                <p:cTn id="21" presetID="1" presetClass="path" presetSubtype="0" repeatCount="200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22" dur="10000" fill="hold"/>
                                        <p:tgtEl>
                                          <p:spTgt spid="3074"/>
                                        </p:tgtEl>
                                        <p:attrNameLst>
                                          <p:attrName>ppt_x</p:attrName>
                                          <p:attrName>ppt_y</p:attrName>
                                        </p:attrNameLst>
                                      </p:cBhvr>
                                    </p:animMotion>
                                  </p:childTnLst>
                                </p:cTn>
                              </p:par>
                              <p:par>
                                <p:cTn id="23" presetID="1" presetClass="path" presetSubtype="0" repeatCount="200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24" dur="10000" fill="hold"/>
                                        <p:tgtEl>
                                          <p:spTgt spid="3076"/>
                                        </p:tgtEl>
                                        <p:attrNameLst>
                                          <p:attrName>ppt_x</p:attrName>
                                          <p:attrName>ppt_y</p:attrName>
                                        </p:attrNameLst>
                                      </p:cBhvr>
                                    </p:animMotion>
                                  </p:childTnLst>
                                </p:cTn>
                              </p:par>
                              <p:par>
                                <p:cTn id="25" presetID="1" presetClass="path" presetSubtype="0" repeatCount="200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26" dur="10000" fill="hold"/>
                                        <p:tgtEl>
                                          <p:spTgt spid="3078"/>
                                        </p:tgtEl>
                                        <p:attrNameLst>
                                          <p:attrName>ppt_x</p:attrName>
                                          <p:attrName>ppt_y</p:attrName>
                                        </p:attrNameLst>
                                      </p:cBhvr>
                                    </p:animMotion>
                                  </p:childTnLst>
                                </p:cTn>
                              </p:par>
                              <p:par>
                                <p:cTn id="27" presetID="1" presetClass="path" presetSubtype="0" repeatCount="200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28" dur="10000" fill="hold"/>
                                        <p:tgtEl>
                                          <p:spTgt spid="3080"/>
                                        </p:tgtEl>
                                        <p:attrNameLst>
                                          <p:attrName>ppt_x</p:attrName>
                                          <p:attrName>ppt_y</p:attrName>
                                        </p:attrNameLst>
                                      </p:cBhvr>
                                    </p:animMotion>
                                  </p:childTnLst>
                                </p:cTn>
                              </p:par>
                              <p:par>
                                <p:cTn id="29" presetID="1" presetClass="path" presetSubtype="0" repeatCount="200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30" dur="10000" fill="hold"/>
                                        <p:tgtEl>
                                          <p:spTgt spid="3082"/>
                                        </p:tgtEl>
                                        <p:attrNameLst>
                                          <p:attrName>ppt_x</p:attrName>
                                          <p:attrName>ppt_y</p:attrName>
                                        </p:attrNameLst>
                                      </p:cBhvr>
                                    </p:animMotion>
                                  </p:childTnLst>
                                </p:cTn>
                              </p:par>
                              <p:par>
                                <p:cTn id="31" presetID="1" presetClass="path" presetSubtype="0" repeatCount="200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32" dur="10000" fill="hold"/>
                                        <p:tgtEl>
                                          <p:spTgt spid="3084"/>
                                        </p:tgtEl>
                                        <p:attrNameLst>
                                          <p:attrName>ppt_x</p:attrName>
                                          <p:attrName>ppt_y</p:attrName>
                                        </p:attrNameLst>
                                      </p:cBhvr>
                                    </p:animMotion>
                                  </p:childTnLst>
                                </p:cTn>
                              </p:par>
                              <p:par>
                                <p:cTn id="33" presetID="1" presetClass="path" presetSubtype="0" repeatCount="200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34" dur="10000" fill="hold"/>
                                        <p:tgtEl>
                                          <p:spTgt spid="3086"/>
                                        </p:tgtEl>
                                        <p:attrNameLst>
                                          <p:attrName>ppt_x</p:attrName>
                                          <p:attrName>ppt_y</p:attrName>
                                        </p:attrNameLst>
                                      </p:cBhvr>
                                    </p:animMotion>
                                  </p:childTnLst>
                                </p:cTn>
                              </p:par>
                              <p:par>
                                <p:cTn id="35" presetID="1" presetClass="path" presetSubtype="0" repeatCount="200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36" dur="10000" fill="hold"/>
                                        <p:tgtEl>
                                          <p:spTgt spid="3088"/>
                                        </p:tgtEl>
                                        <p:attrNameLst>
                                          <p:attrName>ppt_x</p:attrName>
                                          <p:attrName>ppt_y</p:attrName>
                                        </p:attrNameLst>
                                      </p:cBhvr>
                                    </p:animMotion>
                                  </p:childTnLst>
                                </p:cTn>
                              </p:par>
                              <p:par>
                                <p:cTn id="37" presetID="1" presetClass="path" presetSubtype="0" repeatCount="200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38" dur="10000" fill="hold"/>
                                        <p:tgtEl>
                                          <p:spTgt spid="3090"/>
                                        </p:tgtEl>
                                        <p:attrNameLst>
                                          <p:attrName>ppt_x</p:attrName>
                                          <p:attrName>ppt_y</p:attrName>
                                        </p:attrNameLst>
                                      </p:cBhvr>
                                    </p:animMotion>
                                  </p:childTnLst>
                                </p:cTn>
                              </p:par>
                              <p:par>
                                <p:cTn id="39" presetID="1" presetClass="path" presetSubtype="0" repeatCount="200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40" dur="10000" fill="hold"/>
                                        <p:tgtEl>
                                          <p:spTgt spid="3092"/>
                                        </p:tgtEl>
                                        <p:attrNameLst>
                                          <p:attrName>ppt_x</p:attrName>
                                          <p:attrName>ppt_y</p:attrName>
                                        </p:attrNameLst>
                                      </p:cBhvr>
                                    </p:animMotion>
                                  </p:childTnLst>
                                </p:cTn>
                              </p:par>
                              <p:par>
                                <p:cTn id="41" presetID="1" presetClass="path" presetSubtype="0" repeatCount="200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42" dur="10000" fill="hold"/>
                                        <p:tgtEl>
                                          <p:spTgt spid="3094"/>
                                        </p:tgtEl>
                                        <p:attrNameLst>
                                          <p:attrName>ppt_x</p:attrName>
                                          <p:attrName>ppt_y</p:attrName>
                                        </p:attrNameLst>
                                      </p:cBhvr>
                                    </p:animMotion>
                                  </p:childTnLst>
                                </p:cTn>
                              </p:par>
                              <p:par>
                                <p:cTn id="43" presetID="1" presetClass="path" presetSubtype="0" repeatCount="2000" accel="50000" decel="50000" fill="hold" nodeType="withEffect">
                                  <p:stCondLst>
                                    <p:cond delay="0"/>
                                  </p:stCondLst>
                                  <p:childTnLst>
                                    <p:animMotion origin="layout" path="M 0 0 C 0.069 0 0.125 0.056 0.125 0.125 C 0.125 0.194 0.069 0.25 0 0.25 C -0.069 0.25 -0.125 0.194 -0.125 0.125 C -0.125 0.056 -0.069 0 0 0 Z" pathEditMode="relative" ptsTypes="">
                                      <p:cBhvr>
                                        <p:cTn id="44" dur="10000" fill="hold"/>
                                        <p:tgtEl>
                                          <p:spTgt spid="309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73301" y="1162051"/>
            <a:ext cx="2155825" cy="1379363"/>
          </a:xfrm>
          <a:prstGeom prst="rect">
            <a:avLst/>
          </a:prstGeom>
        </p:spPr>
      </p:pic>
      <p:pic>
        <p:nvPicPr>
          <p:cNvPr id="3" name="Picture 2"/>
          <p:cNvPicPr>
            <a:picLocks noChangeAspect="1"/>
          </p:cNvPicPr>
          <p:nvPr/>
        </p:nvPicPr>
        <p:blipFill>
          <a:blip r:embed="rId4"/>
          <a:stretch>
            <a:fillRect/>
          </a:stretch>
        </p:blipFill>
        <p:spPr>
          <a:xfrm>
            <a:off x="4772025" y="1162051"/>
            <a:ext cx="1974850" cy="1310741"/>
          </a:xfrm>
          <a:prstGeom prst="rect">
            <a:avLst/>
          </a:prstGeom>
        </p:spPr>
      </p:pic>
      <p:sp>
        <p:nvSpPr>
          <p:cNvPr id="4" name="TextBox 3"/>
          <p:cNvSpPr txBox="1"/>
          <p:nvPr/>
        </p:nvSpPr>
        <p:spPr>
          <a:xfrm>
            <a:off x="5254625" y="2541413"/>
            <a:ext cx="1315948" cy="369332"/>
          </a:xfrm>
          <a:prstGeom prst="rect">
            <a:avLst/>
          </a:prstGeom>
          <a:noFill/>
          <a:ln w="38100" cmpd="sng">
            <a:solidFill>
              <a:srgbClr val="336AE7"/>
            </a:solidFill>
          </a:ln>
        </p:spPr>
        <p:txBody>
          <a:bodyPr wrap="none" rtlCol="0">
            <a:spAutoFit/>
          </a:bodyPr>
          <a:lstStyle/>
          <a:p>
            <a:r>
              <a:rPr lang="en-US" dirty="0"/>
              <a:t>Swagger </a:t>
            </a:r>
            <a:r>
              <a:rPr lang="en-US" dirty="0" err="1"/>
              <a:t>api</a:t>
            </a:r>
            <a:endParaRPr lang="en-US" dirty="0"/>
          </a:p>
        </p:txBody>
      </p:sp>
      <p:sp>
        <p:nvSpPr>
          <p:cNvPr id="9" name="TextBox 8"/>
          <p:cNvSpPr txBox="1"/>
          <p:nvPr/>
        </p:nvSpPr>
        <p:spPr>
          <a:xfrm>
            <a:off x="2920882" y="2541413"/>
            <a:ext cx="1074971" cy="369332"/>
          </a:xfrm>
          <a:prstGeom prst="rect">
            <a:avLst/>
          </a:prstGeom>
          <a:noFill/>
          <a:ln w="38100" cmpd="sng">
            <a:solidFill>
              <a:srgbClr val="F2A90A"/>
            </a:solidFill>
          </a:ln>
        </p:spPr>
        <p:txBody>
          <a:bodyPr wrap="none" rtlCol="0">
            <a:spAutoFit/>
          </a:bodyPr>
          <a:lstStyle/>
          <a:p>
            <a:r>
              <a:rPr lang="en-US" dirty="0"/>
              <a:t>RAML </a:t>
            </a:r>
            <a:r>
              <a:rPr lang="en-US" dirty="0" err="1"/>
              <a:t>api</a:t>
            </a:r>
            <a:endParaRPr lang="en-US" dirty="0"/>
          </a:p>
        </p:txBody>
      </p:sp>
      <p:sp>
        <p:nvSpPr>
          <p:cNvPr id="10" name="TextBox 9"/>
          <p:cNvSpPr txBox="1"/>
          <p:nvPr/>
        </p:nvSpPr>
        <p:spPr>
          <a:xfrm>
            <a:off x="7928974" y="2541413"/>
            <a:ext cx="1389661" cy="369332"/>
          </a:xfrm>
          <a:prstGeom prst="rect">
            <a:avLst/>
          </a:prstGeom>
          <a:noFill/>
          <a:ln w="38100" cmpd="sng">
            <a:solidFill>
              <a:srgbClr val="D12B21"/>
            </a:solidFill>
          </a:ln>
        </p:spPr>
        <p:txBody>
          <a:bodyPr wrap="none" rtlCol="0">
            <a:spAutoFit/>
          </a:bodyPr>
          <a:lstStyle/>
          <a:p>
            <a:r>
              <a:rPr lang="en-US" dirty="0"/>
              <a:t>Blueprint </a:t>
            </a:r>
            <a:r>
              <a:rPr lang="en-US" dirty="0" err="1"/>
              <a:t>api</a:t>
            </a:r>
            <a:endParaRPr lang="en-US" dirty="0"/>
          </a:p>
        </p:txBody>
      </p:sp>
      <p:pic>
        <p:nvPicPr>
          <p:cNvPr id="5" name="Picture 4"/>
          <p:cNvPicPr>
            <a:picLocks noChangeAspect="1"/>
          </p:cNvPicPr>
          <p:nvPr/>
        </p:nvPicPr>
        <p:blipFill>
          <a:blip r:embed="rId5"/>
          <a:stretch>
            <a:fillRect/>
          </a:stretch>
        </p:blipFill>
        <p:spPr>
          <a:xfrm>
            <a:off x="7241586" y="1162050"/>
            <a:ext cx="2253103" cy="1310741"/>
          </a:xfrm>
          <a:prstGeom prst="rect">
            <a:avLst/>
          </a:prstGeom>
        </p:spPr>
      </p:pic>
      <p:pic>
        <p:nvPicPr>
          <p:cNvPr id="11" name="Picture 10"/>
          <p:cNvPicPr>
            <a:picLocks noChangeAspect="1"/>
          </p:cNvPicPr>
          <p:nvPr/>
        </p:nvPicPr>
        <p:blipFill>
          <a:blip r:embed="rId6"/>
          <a:stretch>
            <a:fillRect/>
          </a:stretch>
        </p:blipFill>
        <p:spPr>
          <a:xfrm>
            <a:off x="3035301" y="3063876"/>
            <a:ext cx="3267075" cy="3738755"/>
          </a:xfrm>
          <a:prstGeom prst="rect">
            <a:avLst/>
          </a:prstGeom>
        </p:spPr>
      </p:pic>
      <p:sp>
        <p:nvSpPr>
          <p:cNvPr id="12" name="TextBox 11"/>
          <p:cNvSpPr txBox="1"/>
          <p:nvPr/>
        </p:nvSpPr>
        <p:spPr>
          <a:xfrm>
            <a:off x="426107" y="285646"/>
            <a:ext cx="4003019" cy="707886"/>
          </a:xfrm>
          <a:prstGeom prst="rect">
            <a:avLst/>
          </a:prstGeom>
          <a:noFill/>
        </p:spPr>
        <p:txBody>
          <a:bodyPr wrap="none" rtlCol="0">
            <a:spAutoFit/>
          </a:bodyPr>
          <a:lstStyle/>
          <a:p>
            <a:r>
              <a:rPr lang="en-US" sz="4000" dirty="0" smtClean="0">
                <a:solidFill>
                  <a:srgbClr val="7FB202"/>
                </a:solidFill>
              </a:rPr>
              <a:t>Spec popularity </a:t>
            </a:r>
            <a:r>
              <a:rPr lang="is-IS" sz="4000" dirty="0" smtClean="0">
                <a:solidFill>
                  <a:srgbClr val="7FB202"/>
                </a:solidFill>
              </a:rPr>
              <a:t>…</a:t>
            </a:r>
            <a:r>
              <a:rPr lang="en-US" sz="4000" dirty="0" smtClean="0">
                <a:solidFill>
                  <a:srgbClr val="7FB202"/>
                </a:solidFill>
              </a:rPr>
              <a:t> </a:t>
            </a:r>
            <a:endParaRPr lang="en-US" sz="4000" dirty="0">
              <a:solidFill>
                <a:srgbClr val="7FB202"/>
              </a:solidFill>
            </a:endParaRPr>
          </a:p>
        </p:txBody>
      </p:sp>
      <p:sp>
        <p:nvSpPr>
          <p:cNvPr id="13" name="TextBox 12"/>
          <p:cNvSpPr txBox="1"/>
          <p:nvPr/>
        </p:nvSpPr>
        <p:spPr>
          <a:xfrm>
            <a:off x="7045780" y="4978401"/>
            <a:ext cx="2655294" cy="1138773"/>
          </a:xfrm>
          <a:prstGeom prst="rect">
            <a:avLst/>
          </a:prstGeom>
          <a:noFill/>
        </p:spPr>
        <p:txBody>
          <a:bodyPr wrap="none" rtlCol="0">
            <a:spAutoFit/>
          </a:bodyPr>
          <a:lstStyle/>
          <a:p>
            <a:r>
              <a:rPr lang="is-IS" sz="4000" dirty="0">
                <a:solidFill>
                  <a:srgbClr val="595959"/>
                </a:solidFill>
              </a:rPr>
              <a:t>… 1 winner!</a:t>
            </a:r>
          </a:p>
          <a:p>
            <a:r>
              <a:rPr lang="en-US" sz="2800" dirty="0">
                <a:solidFill>
                  <a:schemeClr val="tx1">
                    <a:lumMod val="50000"/>
                    <a:lumOff val="50000"/>
                  </a:schemeClr>
                </a:solidFill>
              </a:rPr>
              <a:t>(</a:t>
            </a:r>
            <a:r>
              <a:rPr lang="en-US" sz="2800" dirty="0" err="1">
                <a:solidFill>
                  <a:schemeClr val="tx1">
                    <a:lumMod val="50000"/>
                    <a:lumOff val="50000"/>
                  </a:schemeClr>
                </a:solidFill>
              </a:rPr>
              <a:t>i</a:t>
            </a:r>
            <a:r>
              <a:rPr lang="is-IS" sz="2800" dirty="0">
                <a:solidFill>
                  <a:schemeClr val="tx1">
                    <a:lumMod val="50000"/>
                    <a:lumOff val="50000"/>
                  </a:schemeClr>
                </a:solidFill>
              </a:rPr>
              <a:t>f it was a race)</a:t>
            </a:r>
            <a:endParaRPr lang="en-US" sz="2800" dirty="0">
              <a:solidFill>
                <a:schemeClr val="tx1">
                  <a:lumMod val="50000"/>
                  <a:lumOff val="50000"/>
                </a:schemeClr>
              </a:solidFill>
            </a:endParaRPr>
          </a:p>
        </p:txBody>
      </p:sp>
    </p:spTree>
    <p:extLst>
      <p:ext uri="{BB962C8B-B14F-4D97-AF65-F5344CB8AC3E}">
        <p14:creationId xmlns:p14="http://schemas.microsoft.com/office/powerpoint/2010/main" val="135059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475716" y="681261"/>
            <a:ext cx="5635625" cy="5635625"/>
          </a:xfrm>
          <a:prstGeom prst="rect">
            <a:avLst/>
          </a:prstGeom>
        </p:spPr>
      </p:pic>
    </p:spTree>
    <p:extLst>
      <p:ext uri="{BB962C8B-B14F-4D97-AF65-F5344CB8AC3E}">
        <p14:creationId xmlns:p14="http://schemas.microsoft.com/office/powerpoint/2010/main" val="2546740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423885" y="1608702"/>
            <a:ext cx="7607300" cy="3810000"/>
          </a:xfrm>
          <a:prstGeom prst="rect">
            <a:avLst/>
          </a:prstGeom>
        </p:spPr>
      </p:pic>
      <p:sp>
        <p:nvSpPr>
          <p:cNvPr id="3" name="Title 1"/>
          <p:cNvSpPr txBox="1">
            <a:spLocks/>
          </p:cNvSpPr>
          <p:nvPr/>
        </p:nvSpPr>
        <p:spPr>
          <a:xfrm>
            <a:off x="10031185" y="-36966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smtClean="0">
                <a:solidFill>
                  <a:schemeClr val="bg1"/>
                </a:solidFill>
              </a:rPr>
              <a:t>Justin Wood</a:t>
            </a:r>
          </a:p>
          <a:p>
            <a:pPr algn="l"/>
            <a:r>
              <a:rPr lang="en-US" sz="2400" b="1" dirty="0" smtClean="0">
                <a:solidFill>
                  <a:schemeClr val="bg1"/>
                </a:solidFill>
              </a:rPr>
              <a:t>Internet Savant</a:t>
            </a:r>
            <a:endParaRPr lang="en-US" sz="2400" b="1"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7421" y="5113421"/>
            <a:ext cx="1744579" cy="1744579"/>
          </a:xfrm>
          <a:prstGeom prst="rect">
            <a:avLst/>
          </a:prstGeom>
        </p:spPr>
      </p:pic>
    </p:spTree>
    <p:extLst>
      <p:ext uri="{BB962C8B-B14F-4D97-AF65-F5344CB8AC3E}">
        <p14:creationId xmlns:p14="http://schemas.microsoft.com/office/powerpoint/2010/main" val="3721019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838200" y="365125"/>
            <a:ext cx="10515600" cy="1325563"/>
          </a:xfrm>
        </p:spPr>
        <p:txBody>
          <a:bodyPr/>
          <a:lstStyle/>
          <a:p>
            <a:r>
              <a:rPr lang="en-US" b="1" dirty="0" smtClean="0"/>
              <a:t>Is RAML better?</a:t>
            </a:r>
            <a:endParaRPr lang="en-US" b="1" dirty="0"/>
          </a:p>
        </p:txBody>
      </p:sp>
      <p:pic>
        <p:nvPicPr>
          <p:cNvPr id="13" name="Picture 12"/>
          <p:cNvPicPr>
            <a:picLocks noChangeAspect="1"/>
          </p:cNvPicPr>
          <p:nvPr/>
        </p:nvPicPr>
        <p:blipFill>
          <a:blip r:embed="rId2"/>
          <a:stretch>
            <a:fillRect/>
          </a:stretch>
        </p:blipFill>
        <p:spPr>
          <a:xfrm>
            <a:off x="918539" y="1911887"/>
            <a:ext cx="2680332" cy="4020498"/>
          </a:xfrm>
          <a:prstGeom prst="rect">
            <a:avLst/>
          </a:prstGeom>
        </p:spPr>
      </p:pic>
      <p:cxnSp>
        <p:nvCxnSpPr>
          <p:cNvPr id="15" name="Straight Connector 14"/>
          <p:cNvCxnSpPr/>
          <p:nvPr/>
        </p:nvCxnSpPr>
        <p:spPr>
          <a:xfrm flipH="1">
            <a:off x="543218" y="2309446"/>
            <a:ext cx="3076188" cy="2853667"/>
          </a:xfrm>
          <a:prstGeom prst="line">
            <a:avLst/>
          </a:prstGeom>
          <a:ln w="133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39621" y="2140377"/>
            <a:ext cx="1742486" cy="2560424"/>
          </a:xfrm>
          <a:prstGeom prst="line">
            <a:avLst/>
          </a:prstGeom>
          <a:ln w="13335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5193379" y="2238655"/>
            <a:ext cx="3267075" cy="3738755"/>
          </a:xfrm>
          <a:prstGeom prst="rect">
            <a:avLst/>
          </a:prstGeom>
        </p:spPr>
      </p:pic>
      <p:sp>
        <p:nvSpPr>
          <p:cNvPr id="5" name="TextBox 4"/>
          <p:cNvSpPr txBox="1"/>
          <p:nvPr/>
        </p:nvSpPr>
        <p:spPr>
          <a:xfrm>
            <a:off x="8172943" y="1414218"/>
            <a:ext cx="2750433" cy="523220"/>
          </a:xfrm>
          <a:prstGeom prst="rect">
            <a:avLst/>
          </a:prstGeom>
          <a:noFill/>
        </p:spPr>
        <p:txBody>
          <a:bodyPr wrap="none" rtlCol="0">
            <a:spAutoFit/>
          </a:bodyPr>
          <a:lstStyle/>
          <a:p>
            <a:r>
              <a:rPr lang="is-IS" sz="2800" dirty="0" smtClean="0">
                <a:solidFill>
                  <a:schemeClr val="tx1">
                    <a:lumMod val="50000"/>
                    <a:lumOff val="50000"/>
                  </a:schemeClr>
                </a:solidFill>
              </a:rPr>
              <a:t>…. </a:t>
            </a:r>
            <a:r>
              <a:rPr lang="en-US" sz="2800" dirty="0" smtClean="0">
                <a:solidFill>
                  <a:schemeClr val="tx1">
                    <a:lumMod val="50000"/>
                    <a:lumOff val="50000"/>
                  </a:schemeClr>
                </a:solidFill>
              </a:rPr>
              <a:t>(</a:t>
            </a:r>
            <a:r>
              <a:rPr lang="en-AU" sz="2800" dirty="0" smtClean="0">
                <a:solidFill>
                  <a:schemeClr val="tx1">
                    <a:lumMod val="50000"/>
                    <a:lumOff val="50000"/>
                  </a:schemeClr>
                </a:solidFill>
              </a:rPr>
              <a:t>extrapolating</a:t>
            </a:r>
            <a:r>
              <a:rPr lang="is-IS" sz="2800" dirty="0" smtClean="0">
                <a:solidFill>
                  <a:schemeClr val="tx1">
                    <a:lumMod val="50000"/>
                    <a:lumOff val="50000"/>
                  </a:schemeClr>
                </a:solidFill>
              </a:rPr>
              <a:t>)</a:t>
            </a:r>
            <a:endParaRPr lang="en-US" sz="2800" dirty="0">
              <a:solidFill>
                <a:schemeClr val="tx1">
                  <a:lumMod val="50000"/>
                  <a:lumOff val="50000"/>
                </a:schemeClr>
              </a:solidFill>
            </a:endParaRPr>
          </a:p>
        </p:txBody>
      </p:sp>
      <p:cxnSp>
        <p:nvCxnSpPr>
          <p:cNvPr id="11" name="Straight Connector 10"/>
          <p:cNvCxnSpPr/>
          <p:nvPr/>
        </p:nvCxnSpPr>
        <p:spPr>
          <a:xfrm>
            <a:off x="8910633" y="2103896"/>
            <a:ext cx="62391" cy="134759"/>
          </a:xfrm>
          <a:prstGeom prst="line">
            <a:avLst/>
          </a:prstGeom>
          <a:noFill/>
          <a:ln w="38100" cmpd="sng">
            <a:solidFill>
              <a:srgbClr val="336AE7"/>
            </a:solidFill>
          </a:ln>
        </p:spPr>
      </p:cxnSp>
      <p:cxnSp>
        <p:nvCxnSpPr>
          <p:cNvPr id="10" name="Straight Connector 9"/>
          <p:cNvCxnSpPr/>
          <p:nvPr/>
        </p:nvCxnSpPr>
        <p:spPr>
          <a:xfrm flipH="1">
            <a:off x="8546352" y="2103896"/>
            <a:ext cx="344767" cy="498628"/>
          </a:xfrm>
          <a:prstGeom prst="line">
            <a:avLst/>
          </a:prstGeom>
          <a:noFill/>
          <a:ln w="38100" cmpd="sng">
            <a:solidFill>
              <a:srgbClr val="336AE7"/>
            </a:solidFill>
          </a:ln>
        </p:spPr>
      </p:cxnSp>
      <p:cxnSp>
        <p:nvCxnSpPr>
          <p:cNvPr id="9" name="Straight Connector 8"/>
          <p:cNvCxnSpPr/>
          <p:nvPr/>
        </p:nvCxnSpPr>
        <p:spPr>
          <a:xfrm>
            <a:off x="8450460" y="2238655"/>
            <a:ext cx="136000" cy="363869"/>
          </a:xfrm>
          <a:prstGeom prst="line">
            <a:avLst/>
          </a:prstGeom>
          <a:noFill/>
          <a:ln w="38100" cmpd="sng">
            <a:solidFill>
              <a:srgbClr val="336AE7"/>
            </a:solidFill>
          </a:ln>
        </p:spPr>
      </p:cxnSp>
      <p:sp>
        <p:nvSpPr>
          <p:cNvPr id="6" name="TextBox 5"/>
          <p:cNvSpPr txBox="1"/>
          <p:nvPr/>
        </p:nvSpPr>
        <p:spPr>
          <a:xfrm>
            <a:off x="9134236" y="2864420"/>
            <a:ext cx="1315948" cy="369332"/>
          </a:xfrm>
          <a:prstGeom prst="rect">
            <a:avLst/>
          </a:prstGeom>
          <a:noFill/>
          <a:ln w="38100" cmpd="sng">
            <a:solidFill>
              <a:srgbClr val="336AE7"/>
            </a:solidFill>
          </a:ln>
        </p:spPr>
        <p:txBody>
          <a:bodyPr wrap="none" rtlCol="0">
            <a:spAutoFit/>
          </a:bodyPr>
          <a:lstStyle/>
          <a:p>
            <a:r>
              <a:rPr lang="en-US" dirty="0" smtClean="0"/>
              <a:t>Swagger </a:t>
            </a:r>
            <a:r>
              <a:rPr lang="en-US" dirty="0" err="1" smtClean="0"/>
              <a:t>api</a:t>
            </a:r>
            <a:endParaRPr lang="en-US" dirty="0"/>
          </a:p>
        </p:txBody>
      </p:sp>
      <p:cxnSp>
        <p:nvCxnSpPr>
          <p:cNvPr id="8" name="Straight Connector 7"/>
          <p:cNvCxnSpPr/>
          <p:nvPr/>
        </p:nvCxnSpPr>
        <p:spPr>
          <a:xfrm flipH="1">
            <a:off x="8450460" y="2005196"/>
            <a:ext cx="581335" cy="2838610"/>
          </a:xfrm>
          <a:prstGeom prst="line">
            <a:avLst/>
          </a:prstGeom>
          <a:noFill/>
          <a:ln w="38100" cmpd="sng">
            <a:solidFill>
              <a:srgbClr val="F2A90A"/>
            </a:solidFill>
          </a:ln>
        </p:spPr>
      </p:cxnSp>
      <p:sp>
        <p:nvSpPr>
          <p:cNvPr id="7" name="TextBox 6"/>
          <p:cNvSpPr txBox="1"/>
          <p:nvPr/>
        </p:nvSpPr>
        <p:spPr>
          <a:xfrm>
            <a:off x="9134236" y="3645720"/>
            <a:ext cx="1315948" cy="369332"/>
          </a:xfrm>
          <a:prstGeom prst="rect">
            <a:avLst/>
          </a:prstGeom>
          <a:noFill/>
          <a:ln w="38100" cmpd="sng">
            <a:solidFill>
              <a:srgbClr val="F2A90A"/>
            </a:solidFill>
          </a:ln>
        </p:spPr>
        <p:txBody>
          <a:bodyPr wrap="square" rtlCol="0">
            <a:spAutoFit/>
          </a:bodyPr>
          <a:lstStyle/>
          <a:p>
            <a:r>
              <a:rPr lang="en-US" dirty="0" smtClean="0"/>
              <a:t>RAML </a:t>
            </a:r>
            <a:r>
              <a:rPr lang="en-US" dirty="0" err="1" smtClean="0"/>
              <a:t>api</a:t>
            </a:r>
            <a:endParaRPr lang="en-US" dirty="0"/>
          </a:p>
        </p:txBody>
      </p:sp>
      <p:sp>
        <p:nvSpPr>
          <p:cNvPr id="19" name="TextBox 18"/>
          <p:cNvSpPr txBox="1"/>
          <p:nvPr/>
        </p:nvSpPr>
        <p:spPr>
          <a:xfrm>
            <a:off x="3598871" y="1937438"/>
            <a:ext cx="4087528" cy="1815882"/>
          </a:xfrm>
          <a:prstGeom prst="rect">
            <a:avLst/>
          </a:prstGeom>
          <a:noFill/>
        </p:spPr>
        <p:txBody>
          <a:bodyPr wrap="square" rtlCol="0">
            <a:spAutoFit/>
          </a:bodyPr>
          <a:lstStyle/>
          <a:p>
            <a:r>
              <a:rPr lang="en-AU" sz="2800" dirty="0" smtClean="0">
                <a:solidFill>
                  <a:schemeClr val="tx1">
                    <a:lumMod val="50000"/>
                    <a:lumOff val="50000"/>
                  </a:schemeClr>
                </a:solidFill>
              </a:rPr>
              <a:t>Yes! </a:t>
            </a:r>
            <a:r>
              <a:rPr lang="is-IS" sz="2800" dirty="0" smtClean="0">
                <a:solidFill>
                  <a:schemeClr val="tx1">
                    <a:lumMod val="50000"/>
                    <a:lumOff val="50000"/>
                  </a:schemeClr>
                </a:solidFill>
              </a:rPr>
              <a:t>… </a:t>
            </a:r>
          </a:p>
          <a:p>
            <a:r>
              <a:rPr lang="en-AU" sz="2800" dirty="0" smtClean="0">
                <a:solidFill>
                  <a:schemeClr val="tx1">
                    <a:lumMod val="50000"/>
                    <a:lumOff val="50000"/>
                  </a:schemeClr>
                </a:solidFill>
              </a:rPr>
              <a:t>RAML does not rely on </a:t>
            </a:r>
            <a:r>
              <a:rPr lang="en-AU" sz="2800" dirty="0">
                <a:solidFill>
                  <a:schemeClr val="tx1">
                    <a:lumMod val="50000"/>
                    <a:lumOff val="50000"/>
                  </a:schemeClr>
                </a:solidFill>
              </a:rPr>
              <a:t>h</a:t>
            </a:r>
            <a:r>
              <a:rPr lang="en-AU" sz="2800" dirty="0" smtClean="0">
                <a:solidFill>
                  <a:schemeClr val="tx1">
                    <a:lumMod val="50000"/>
                    <a:lumOff val="50000"/>
                  </a:schemeClr>
                </a:solidFill>
              </a:rPr>
              <a:t>ip-hop parlance for popularity!</a:t>
            </a:r>
            <a:endParaRPr lang="en-US" sz="2800" dirty="0">
              <a:solidFill>
                <a:schemeClr val="tx1">
                  <a:lumMod val="50000"/>
                  <a:lumOff val="50000"/>
                </a:schemeClr>
              </a:solidFill>
            </a:endParaRPr>
          </a:p>
        </p:txBody>
      </p:sp>
    </p:spTree>
    <p:extLst>
      <p:ext uri="{BB962C8B-B14F-4D97-AF65-F5344CB8AC3E}">
        <p14:creationId xmlns:p14="http://schemas.microsoft.com/office/powerpoint/2010/main" val="44566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1207477" y="2179524"/>
            <a:ext cx="10146323" cy="3416320"/>
          </a:xfrm>
          <a:prstGeom prst="rect">
            <a:avLst/>
          </a:prstGeom>
          <a:noFill/>
        </p:spPr>
        <p:txBody>
          <a:bodyPr wrap="square" rtlCol="0">
            <a:spAutoFit/>
          </a:bodyPr>
          <a:lstStyle/>
          <a:p>
            <a:r>
              <a:rPr lang="en-AU" sz="5400" dirty="0" smtClean="0">
                <a:solidFill>
                  <a:schemeClr val="tx1">
                    <a:lumMod val="50000"/>
                    <a:lumOff val="50000"/>
                  </a:schemeClr>
                </a:solidFill>
              </a:rPr>
              <a:t>Jokes aside </a:t>
            </a:r>
            <a:r>
              <a:rPr lang="is-IS" sz="5400" dirty="0" smtClean="0">
                <a:solidFill>
                  <a:schemeClr val="tx1">
                    <a:lumMod val="50000"/>
                    <a:lumOff val="50000"/>
                  </a:schemeClr>
                </a:solidFill>
              </a:rPr>
              <a:t>… </a:t>
            </a:r>
          </a:p>
          <a:p>
            <a:r>
              <a:rPr lang="en-US" sz="5400" dirty="0" smtClean="0">
                <a:solidFill>
                  <a:schemeClr val="tx1">
                    <a:lumMod val="50000"/>
                    <a:lumOff val="50000"/>
                  </a:schemeClr>
                </a:solidFill>
              </a:rPr>
              <a:t>				</a:t>
            </a:r>
          </a:p>
          <a:p>
            <a:endParaRPr lang="en-US" sz="5400" dirty="0">
              <a:solidFill>
                <a:schemeClr val="tx1">
                  <a:lumMod val="50000"/>
                  <a:lumOff val="50000"/>
                </a:schemeClr>
              </a:solidFill>
            </a:endParaRPr>
          </a:p>
          <a:p>
            <a:r>
              <a:rPr lang="en-US" sz="5400" dirty="0" smtClean="0">
                <a:solidFill>
                  <a:schemeClr val="tx1">
                    <a:lumMod val="50000"/>
                    <a:lumOff val="50000"/>
                  </a:schemeClr>
                </a:solidFill>
              </a:rPr>
              <a:t>					</a:t>
            </a:r>
            <a:r>
              <a:rPr lang="en-US" sz="5400" dirty="0" err="1" smtClean="0">
                <a:solidFill>
                  <a:schemeClr val="tx1">
                    <a:lumMod val="50000"/>
                    <a:lumOff val="50000"/>
                  </a:schemeClr>
                </a:solidFill>
              </a:rPr>
              <a:t>i</a:t>
            </a:r>
            <a:r>
              <a:rPr lang="en-AU" sz="5400" dirty="0" smtClean="0">
                <a:solidFill>
                  <a:schemeClr val="tx1">
                    <a:lumMod val="50000"/>
                    <a:lumOff val="50000"/>
                  </a:schemeClr>
                </a:solidFill>
              </a:rPr>
              <a:t>t depends </a:t>
            </a:r>
            <a:r>
              <a:rPr lang="is-IS" sz="5400" dirty="0" smtClean="0">
                <a:solidFill>
                  <a:schemeClr val="tx1">
                    <a:lumMod val="50000"/>
                    <a:lumOff val="50000"/>
                  </a:schemeClr>
                </a:solidFill>
              </a:rPr>
              <a:t>…</a:t>
            </a:r>
            <a:endParaRPr lang="en-US" sz="5400" dirty="0">
              <a:solidFill>
                <a:schemeClr val="tx1">
                  <a:lumMod val="50000"/>
                  <a:lumOff val="50000"/>
                </a:schemeClr>
              </a:solidFill>
            </a:endParaRPr>
          </a:p>
        </p:txBody>
      </p:sp>
      <p:sp>
        <p:nvSpPr>
          <p:cNvPr id="5"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smtClean="0"/>
              <a:t>Is RAML better?</a:t>
            </a:r>
            <a:endParaRPr lang="en-US" b="1" dirty="0"/>
          </a:p>
        </p:txBody>
      </p:sp>
    </p:spTree>
    <p:extLst>
      <p:ext uri="{BB962C8B-B14F-4D97-AF65-F5344CB8AC3E}">
        <p14:creationId xmlns:p14="http://schemas.microsoft.com/office/powerpoint/2010/main" val="201658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487" y="1"/>
            <a:ext cx="13060528" cy="6858000"/>
          </a:xfrm>
          <a:prstGeom prst="rect">
            <a:avLst/>
          </a:prstGeom>
        </p:spPr>
      </p:pic>
    </p:spTree>
    <p:extLst>
      <p:ext uri="{BB962C8B-B14F-4D97-AF65-F5344CB8AC3E}">
        <p14:creationId xmlns:p14="http://schemas.microsoft.com/office/powerpoint/2010/main" val="1094639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6986528"/>
          </a:xfrm>
          <a:prstGeom prst="rect">
            <a:avLst/>
          </a:prstGeom>
        </p:spPr>
        <p:txBody>
          <a:bodyPr wrap="square">
            <a:spAutoFit/>
          </a:bodyPr>
          <a:lstStyle/>
          <a:p>
            <a:r>
              <a:rPr lang="en-US" sz="800" dirty="0" err="1"/>
              <a:t>OpenAPI</a:t>
            </a:r>
            <a:r>
              <a:rPr lang="en-US" sz="800" dirty="0"/>
              <a:t> Specification (</a:t>
            </a:r>
            <a:r>
              <a:rPr lang="en-US" sz="800" dirty="0" err="1"/>
              <a:t>fka</a:t>
            </a:r>
            <a:r>
              <a:rPr lang="en-US" sz="800" dirty="0"/>
              <a:t> Swagger RESTful API Documentation Specification) Version 2.0 The key words "MUST", "MUST NOT", "REQUIRED", "SHALL", "SHALL NOT", "SHOULD", "SHOULD NOT", "RECOMMENDED", "MAY", and "OPTIONAL" in this document are to be interpreted as described in RFC 2119. The Swagger specification is licensed under The Apache License, Version 2.0. Introductions Swagger™ is a project used to describe and document RESTful APIs. The Swagger specification defines a set of files required to describe such an API. These files can then be used by the Swagger-UI project to display the API and Swagger-</a:t>
            </a:r>
            <a:r>
              <a:rPr lang="en-US" sz="800" dirty="0" err="1"/>
              <a:t>Codegen</a:t>
            </a:r>
            <a:r>
              <a:rPr lang="en-US" sz="800" dirty="0"/>
              <a:t> to generate clients in various languages. Additional utilities can also take advantage of the resulting files, such as testing tools. Revision History Version Date Notes 2.0 2014-09-08 Release of Swagger 2.0 1.2 2014-03-14 Initial release of the formal document. 1.1 2012-08-22 Release of Swagger 1.1 1.0 2011-08-10 First release of the Swagger Specification Definitions Path Templating Path templating refers to the usage of curly braces ({}) to mark a section of a URL path as replaceable using path parameters. Mime Types Mime type definitions are spread across several resources. The mime type definitions should be in compliance with RFC 6838. Some examples of possible mime type definitions: text/plain; charset=utf-8 application/</a:t>
            </a:r>
            <a:r>
              <a:rPr lang="en-US" sz="800" dirty="0" err="1"/>
              <a:t>json</a:t>
            </a:r>
            <a:r>
              <a:rPr lang="en-US" sz="800" dirty="0"/>
              <a:t> application/</a:t>
            </a:r>
            <a:r>
              <a:rPr lang="en-US" sz="800" dirty="0" err="1"/>
              <a:t>vnd.github+json</a:t>
            </a:r>
            <a:r>
              <a:rPr lang="en-US" sz="800" dirty="0"/>
              <a:t> application/vnd.github.v3+json application/vnd.github.v3.raw+json application/vnd.github.v3.text+json application/vnd.github.v3.html+json application/vnd.github.v3.full+json application/vnd.github.v3.diff application/vnd.github.v3.patch HTTP Status Codes The HTTP Status Codes are used to indicate the status of the executed operation. The available status codes are described by RFC 7231 and in the IANA Status Code Registry. Specification Format The files describing the RESTful API in accordance with the Swagger specification are represented as JSON objects and conform to the JSON standards. YAML, being a superset of JSON, can be used as well to represent a Swagger specification file. For example, if a field is said to have an array value, the JSON array representation will be used: { "field" : [...] } While the API is described using JSON it does not impose a JSON input/output to the API itself. All field names in the specification are case sensitive. The schema exposes two types of fields. Fixed fields, which have a declared name, and Patterned fields, which declare a regex pattern for the field name. Patterned fields can have multiple occurrences as long as each has a unique name. File Structure The Swagger representation of the API is made of a single file. However, parts of the definitions can be split into separate files, at the discretion of the user. This is applicable for $ref fields in the specification as follows from the JSON Schema definitions. By convention, the Swagger specification file is named </a:t>
            </a:r>
            <a:r>
              <a:rPr lang="en-US" sz="800" dirty="0" err="1"/>
              <a:t>swagger.json</a:t>
            </a:r>
            <a:r>
              <a:rPr lang="en-US" sz="800" dirty="0"/>
              <a:t>. Data Types Primitive data types in the Swagger Specification are based on the types supported by the JSON-Schema Draft 4. Models are described using the Schema Object which is a subset of JSON Schema Draft 4. An additional primitive data type "file" is used by the Parameter Object and the Response Object to set the parameter type or the response as being a file. Primitives have an optional modifier property format. Swagger uses several known formats to more finely define the data type being used. However, the format property is an open string-valued property, and can have any value to support documentation needs. Formats such as "email", "</a:t>
            </a:r>
            <a:r>
              <a:rPr lang="en-US" sz="800" dirty="0" err="1"/>
              <a:t>uuid</a:t>
            </a:r>
            <a:r>
              <a:rPr lang="en-US" sz="800" dirty="0"/>
              <a:t>", etc., can be used even though they are not defined by this specification. Types that are not accompanied by a format property follow their definition from the JSON Schema (except for file type which is defined above). The formats defined by the Swagger Specification are: Common Name type format Comments integer integer int32 signed 32 bits long integer int64 signed 64 bits float number float double number double string string byte string byte base64 encoded characters binary string binary any sequence of octets </a:t>
            </a:r>
            <a:r>
              <a:rPr lang="en-US" sz="800" dirty="0" err="1"/>
              <a:t>boolean</a:t>
            </a:r>
            <a:r>
              <a:rPr lang="en-US" sz="800" dirty="0"/>
              <a:t> </a:t>
            </a:r>
            <a:r>
              <a:rPr lang="en-US" sz="800" dirty="0" err="1"/>
              <a:t>boolean</a:t>
            </a:r>
            <a:r>
              <a:rPr lang="en-US" sz="800" dirty="0"/>
              <a:t> date string date As defined by full-date - RFC3339 </a:t>
            </a:r>
            <a:r>
              <a:rPr lang="en-US" sz="800" dirty="0" err="1"/>
              <a:t>dateTime</a:t>
            </a:r>
            <a:r>
              <a:rPr lang="en-US" sz="800" dirty="0"/>
              <a:t> string date-time As defined by date-time - RFC3339 password string password Used to hint UIs the input needs to be obscured. Schema Swagger Object This is the root document object for the API specification. It combines what previously was the Resource Listing and API Declaration (version 1.2 and earlier) together into one document. Fixed Fields Field Name Type Description swagger string Required. Specifies the Swagger Specification version being used. It can be used by the Swagger UI and other clients to interpret the API listing. The value MUST be "2.0". info Info Object Required. Provides metadata about the API. The metadata can be used by the clients if needed. host string The host (name or </a:t>
            </a:r>
            <a:r>
              <a:rPr lang="en-US" sz="800" dirty="0" err="1"/>
              <a:t>ip</a:t>
            </a:r>
            <a:r>
              <a:rPr lang="en-US" sz="800" dirty="0"/>
              <a:t>) serving the API. This MUST be the host only and does not include the scheme nor sub-paths. It MAY include a port. If the host is not included, the host serving the documentation is to be used (including the port). The host does not support path templating. </a:t>
            </a:r>
            <a:r>
              <a:rPr lang="en-US" sz="800" dirty="0" err="1"/>
              <a:t>basePath</a:t>
            </a:r>
            <a:r>
              <a:rPr lang="en-US" sz="800" dirty="0"/>
              <a:t> string The base path on which the API is served, which is relative to the host. If it is not included, the API is served directly under the host. The value MUST start with a leading slash (/). The </a:t>
            </a:r>
            <a:r>
              <a:rPr lang="en-US" sz="800" dirty="0" err="1"/>
              <a:t>basePath</a:t>
            </a:r>
            <a:r>
              <a:rPr lang="en-US" sz="800" dirty="0"/>
              <a:t> does not support path templating. schemes [string] The transfer protocol of the API. Values MUST be from the list: "http", "https", "</a:t>
            </a:r>
            <a:r>
              <a:rPr lang="en-US" sz="800" dirty="0" err="1"/>
              <a:t>ws</a:t>
            </a:r>
            <a:r>
              <a:rPr lang="en-US" sz="800" dirty="0"/>
              <a:t>", "</a:t>
            </a:r>
            <a:r>
              <a:rPr lang="en-US" sz="800" dirty="0" err="1"/>
              <a:t>wss</a:t>
            </a:r>
            <a:r>
              <a:rPr lang="en-US" sz="800" dirty="0"/>
              <a:t>". If the schemes is not included, the default scheme to be used is the one used to access the Swagger definition itself. consumes [string] A list of MIME types the APIs can consume. This is global to all APIs but can be overridden on specific API calls. Value MUST be as described under Mime Types. produces [string] A list of MIME types the APIs can produce. This is global to all APIs but can be overridden on specific API calls. Value MUST be as described under Mime Types. paths Paths Object Required. The available paths and operations for the API. definitions Definitions Object An object to hold data types produced and consumed by operations. parameters Parameters Definitions Object An object to hold parameters that can be used across operations. This property does not define global parameters for all operations. responses Responses Definitions Object An object to hold responses that can be used across operations. This property does not define global responses for all operations. </a:t>
            </a:r>
            <a:r>
              <a:rPr lang="en-US" sz="800" dirty="0" err="1"/>
              <a:t>securityDefinitions</a:t>
            </a:r>
            <a:r>
              <a:rPr lang="en-US" sz="800" dirty="0"/>
              <a:t> Security Definitions Object Security scheme definitions that can be used across the specification. security [Security Requirement Object] A declaration of which security schemes are applied for the API as a whole. The list of values describes alternative security schemes that can be used (that is, there is a logical OR between the security requirements). Individual operations can override this definition. tags [Tag Object] A list of tags used by the specification with additional metadata. The order of the tags can be used to reflect on their order by the parsing tools. Not all tags that are used by the Operation Object must be declared. The tags that are not declared may be organized randomly or based on the tools' logic. Each tag name in the list MUST be unique. </a:t>
            </a:r>
            <a:r>
              <a:rPr lang="en-US" sz="800" dirty="0" err="1"/>
              <a:t>externalDocs</a:t>
            </a:r>
            <a:r>
              <a:rPr lang="en-US" sz="800" dirty="0"/>
              <a:t> External Documentation Object Additional external documentation. Patterned Objects Field Pattern Type Description ^x- Any Allows extensions to the Swagger Schema. The field name MUST begin with x-, for example, x-internal-id. The value can be null, a primitive, an array or an object. See Vendor Extensions for further details. Info Object The object provides metadata about the API. The metadata can be used by the clients if needed, and can be presented in the Swagger-UI for convenience. Fixed Fields Field Name Type Description title string Required. The title of the application. description string A short description of the application. GFM syntax can be used for rich text representation. </a:t>
            </a:r>
            <a:r>
              <a:rPr lang="en-US" sz="800" dirty="0" err="1"/>
              <a:t>termsOfService</a:t>
            </a:r>
            <a:r>
              <a:rPr lang="en-US" sz="800" dirty="0"/>
              <a:t> string The Terms of Service for the API. contact Contact Object The contact information for the exposed API. license License Object The license information for the exposed API. version string Required Provides the version of the application API (not to be confused with the specification version). Patterned Objects Field Pattern Type Description ^x- Any Allows extensions to the Swagger Schema. The field name MUST begin with x-, for example, x-internal-id. The value can be null, a primitive, an array or an object. See Vendor Extensions for further details. Info Object Example: { "title": "Swagger Sample App", "description": "This is a sample server </a:t>
            </a:r>
            <a:r>
              <a:rPr lang="en-US" sz="800" dirty="0" err="1"/>
              <a:t>Petstore</a:t>
            </a:r>
            <a:r>
              <a:rPr lang="en-US" sz="800" dirty="0"/>
              <a:t> server.", "</a:t>
            </a:r>
            <a:r>
              <a:rPr lang="en-US" sz="800" dirty="0" err="1"/>
              <a:t>termsOfService</a:t>
            </a:r>
            <a:r>
              <a:rPr lang="en-US" sz="800" dirty="0"/>
              <a:t>": "http://</a:t>
            </a:r>
            <a:r>
              <a:rPr lang="en-US" sz="800" dirty="0" err="1"/>
              <a:t>swagger.io</a:t>
            </a:r>
            <a:r>
              <a:rPr lang="en-US" sz="800" dirty="0"/>
              <a:t>/terms/", "contact": { "name": "API Support", "</a:t>
            </a:r>
            <a:r>
              <a:rPr lang="en-US" sz="800" dirty="0" err="1"/>
              <a:t>url</a:t>
            </a:r>
            <a:r>
              <a:rPr lang="en-US" sz="800" dirty="0"/>
              <a:t>": "http://</a:t>
            </a:r>
            <a:r>
              <a:rPr lang="en-US" sz="800" dirty="0" err="1"/>
              <a:t>www.swagger.io</a:t>
            </a:r>
            <a:r>
              <a:rPr lang="en-US" sz="800" dirty="0"/>
              <a:t>/support", "email": "</a:t>
            </a:r>
            <a:r>
              <a:rPr lang="en-US" sz="800" dirty="0" err="1"/>
              <a:t>support@swagger.io</a:t>
            </a:r>
            <a:r>
              <a:rPr lang="en-US" sz="800" dirty="0"/>
              <a:t>" }, "license": { "name": "Apache 2.0", "</a:t>
            </a:r>
            <a:r>
              <a:rPr lang="en-US" sz="800" dirty="0" err="1"/>
              <a:t>url</a:t>
            </a:r>
            <a:r>
              <a:rPr lang="en-US" sz="800" dirty="0"/>
              <a:t>": "http://</a:t>
            </a:r>
            <a:r>
              <a:rPr lang="en-US" sz="800" dirty="0" err="1"/>
              <a:t>www.apache.org</a:t>
            </a:r>
            <a:r>
              <a:rPr lang="en-US" sz="800" dirty="0"/>
              <a:t>/licenses/LICENSE-2.0.html" }, "version": "1.0.1" } title: Swagger Sample App description: This is a sample server </a:t>
            </a:r>
            <a:r>
              <a:rPr lang="en-US" sz="800" dirty="0" err="1"/>
              <a:t>Petstore</a:t>
            </a:r>
            <a:r>
              <a:rPr lang="en-US" sz="800" dirty="0"/>
              <a:t> server. </a:t>
            </a:r>
            <a:r>
              <a:rPr lang="en-US" sz="800" dirty="0" err="1"/>
              <a:t>termsOfService</a:t>
            </a:r>
            <a:r>
              <a:rPr lang="en-US" sz="800" dirty="0"/>
              <a:t>: http://</a:t>
            </a:r>
            <a:r>
              <a:rPr lang="en-US" sz="800" dirty="0" err="1"/>
              <a:t>swagger.io</a:t>
            </a:r>
            <a:r>
              <a:rPr lang="en-US" sz="800" dirty="0"/>
              <a:t>/terms/ contact: name: API Support </a:t>
            </a:r>
            <a:r>
              <a:rPr lang="en-US" sz="800" dirty="0" err="1"/>
              <a:t>url</a:t>
            </a:r>
            <a:r>
              <a:rPr lang="en-US" sz="800" dirty="0"/>
              <a:t>: http://</a:t>
            </a:r>
            <a:r>
              <a:rPr lang="en-US" sz="800" dirty="0" err="1"/>
              <a:t>www.swagger.io</a:t>
            </a:r>
            <a:r>
              <a:rPr lang="en-US" sz="800" dirty="0"/>
              <a:t>/support email: </a:t>
            </a:r>
            <a:r>
              <a:rPr lang="en-US" sz="800" dirty="0" err="1"/>
              <a:t>support@swagger.io</a:t>
            </a:r>
            <a:r>
              <a:rPr lang="en-US" sz="800" dirty="0"/>
              <a:t> license: name: Apache 2.0 </a:t>
            </a:r>
            <a:r>
              <a:rPr lang="en-US" sz="800" dirty="0" err="1"/>
              <a:t>url</a:t>
            </a:r>
            <a:r>
              <a:rPr lang="en-US" sz="800" dirty="0"/>
              <a:t>: http://</a:t>
            </a:r>
            <a:r>
              <a:rPr lang="en-US" sz="800" dirty="0" err="1"/>
              <a:t>www.apache.org</a:t>
            </a:r>
            <a:r>
              <a:rPr lang="en-US" sz="800" dirty="0"/>
              <a:t>/licenses/LICENSE-2.0.html version: 1.0.1 Contact Object Contact information for the exposed API. Fixed Fields Field Name Type Description name string The identifying name of the contact person/organization. </a:t>
            </a:r>
            <a:r>
              <a:rPr lang="en-US" sz="800" dirty="0" err="1"/>
              <a:t>url</a:t>
            </a:r>
            <a:r>
              <a:rPr lang="en-US" sz="800" dirty="0"/>
              <a:t> string The URL pointing to the contact information. MUST be in the format of a URL. email string The email address of the contact person/organization. MUST be in the format of an email address. Patterned Objects Field Pattern Type Description ^x- Any Allows extensions to the Swagger Schema. The field name MUST begin with x-, for example, x-internal-id. The value can be null, a primitive, an array or an object. See Vendor Extensions for further details. Contact Object Example: { "name": "API Support", "</a:t>
            </a:r>
            <a:r>
              <a:rPr lang="en-US" sz="800" dirty="0" err="1"/>
              <a:t>url</a:t>
            </a:r>
            <a:r>
              <a:rPr lang="en-US" sz="800" dirty="0"/>
              <a:t>": "http://</a:t>
            </a:r>
            <a:r>
              <a:rPr lang="en-US" sz="800" dirty="0" err="1"/>
              <a:t>www.swagger.io</a:t>
            </a:r>
            <a:r>
              <a:rPr lang="en-US" sz="800" dirty="0"/>
              <a:t>/support", "email": "</a:t>
            </a:r>
            <a:r>
              <a:rPr lang="en-US" sz="800" dirty="0" err="1"/>
              <a:t>support@swagger.io</a:t>
            </a:r>
            <a:r>
              <a:rPr lang="en-US" sz="800" dirty="0"/>
              <a:t>" } name: API Support </a:t>
            </a:r>
            <a:r>
              <a:rPr lang="en-US" sz="800" dirty="0" err="1"/>
              <a:t>url</a:t>
            </a:r>
            <a:r>
              <a:rPr lang="en-US" sz="800" dirty="0"/>
              <a:t>: http://</a:t>
            </a:r>
            <a:r>
              <a:rPr lang="en-US" sz="800" dirty="0" err="1"/>
              <a:t>www.swagger.io</a:t>
            </a:r>
            <a:r>
              <a:rPr lang="en-US" sz="800" dirty="0"/>
              <a:t>/support email: </a:t>
            </a:r>
            <a:r>
              <a:rPr lang="en-US" sz="800" dirty="0" err="1"/>
              <a:t>support@swagger.io</a:t>
            </a:r>
            <a:r>
              <a:rPr lang="en-US" sz="800" dirty="0"/>
              <a:t> License Object License information for the exposed API. Fixed Fields Field Name Type Description name string Required. The license name used for the API. </a:t>
            </a:r>
            <a:r>
              <a:rPr lang="en-US" sz="800" dirty="0" err="1"/>
              <a:t>url</a:t>
            </a:r>
            <a:r>
              <a:rPr lang="en-US" sz="800" dirty="0"/>
              <a:t> string A URL to the license used for the API. MUST be in the format of a URL. Patterned Objects Field Pattern Type Description ^x- Any Allows extensions to the Swagger Schema. The field name MUST begin with x-, for example, x-internal-id. The value can be null, a primitive, an array or an object. See Vendor Extensions for further details. License Object Example: { "name": "Apache 2.0", "</a:t>
            </a:r>
            <a:r>
              <a:rPr lang="en-US" sz="800" dirty="0" err="1"/>
              <a:t>url</a:t>
            </a:r>
            <a:r>
              <a:rPr lang="en-US" sz="800" dirty="0"/>
              <a:t>": "http://</a:t>
            </a:r>
            <a:r>
              <a:rPr lang="en-US" sz="800" dirty="0" err="1"/>
              <a:t>www.apache.org</a:t>
            </a:r>
            <a:r>
              <a:rPr lang="en-US" sz="800" dirty="0"/>
              <a:t>/licenses/LICENSE-2.0.html" } name: Apache 2.0 </a:t>
            </a:r>
            <a:r>
              <a:rPr lang="en-US" sz="800" dirty="0" err="1"/>
              <a:t>url</a:t>
            </a:r>
            <a:r>
              <a:rPr lang="en-US" sz="800" dirty="0"/>
              <a:t>: http://</a:t>
            </a:r>
            <a:r>
              <a:rPr lang="en-US" sz="800" dirty="0" err="1"/>
              <a:t>www.apache.org</a:t>
            </a:r>
            <a:r>
              <a:rPr lang="en-US" sz="800" dirty="0"/>
              <a:t>/licenses/LICENSE-2.0.html Paths Object Holds the relative paths to the individual endpoints. The path is appended to the </a:t>
            </a:r>
            <a:r>
              <a:rPr lang="en-US" sz="800" dirty="0" err="1"/>
              <a:t>basePath</a:t>
            </a:r>
            <a:r>
              <a:rPr lang="en-US" sz="800" dirty="0"/>
              <a:t> in order to construct the full URL. The Paths may be empty, due to ACL constraints. Patterned Fields Field Pattern Type Description /{path} Path Item Object A relative path to an individual endpoint. The field name MUST begin with a slash. The path is appended to the </a:t>
            </a:r>
            <a:r>
              <a:rPr lang="en-US" sz="800" dirty="0" err="1"/>
              <a:t>basePath</a:t>
            </a:r>
            <a:r>
              <a:rPr lang="en-US" sz="800" dirty="0"/>
              <a:t> in order to construct the full URL. Path templating is allowed. ^x- Any Allows extensions to the Swagger Schema. The field name MUST begin with x-, for example, x-internal-id. The value can be null, a primitive, an array or an object. See Vendor Extensions for further details. Paths Object Example { "/pets": { "get": { "description": "Returns all pets from the system that the user has access to", "produces": [ "application/</a:t>
            </a:r>
            <a:r>
              <a:rPr lang="en-US" sz="800" dirty="0" err="1"/>
              <a:t>json</a:t>
            </a:r>
            <a:r>
              <a:rPr lang="en-US" sz="800" dirty="0"/>
              <a:t>" ], "responses": { "200": { "description": "A list of pets.", "schema": { "type": "array", "items": { "$ref": "#/definitions/pet" } } } } } } } /pets: get</a:t>
            </a:r>
            <a:r>
              <a:rPr lang="en-US" sz="800" dirty="0" smtClean="0"/>
              <a:t>:</a:t>
            </a:r>
          </a:p>
          <a:p>
            <a:r>
              <a:rPr lang="en-US" sz="800" dirty="0"/>
              <a:t>. It combines what previously was the Resource Listing and API Declaration (version 1.2 and earlier) together into one document. Fixed Fields Field Name Type Description swagger string Required. Specifies the Swagger Specification version being used. It can be used by the Swagger UI and other clients to interpret the API listing. The value MUST be "2.0". info Info Object Required. Provides metadata about the API. The metadata can be used by the clients if needed. host string The host (name or </a:t>
            </a:r>
            <a:r>
              <a:rPr lang="en-US" sz="800" dirty="0" err="1"/>
              <a:t>ip</a:t>
            </a:r>
            <a:r>
              <a:rPr lang="en-US" sz="800" dirty="0"/>
              <a:t>) serving the API. This MUST be the host only and does not include the scheme nor sub-paths. It MAY include a port. If the host is not included, the host serving the documentation is to be used (including the port). The host does not support path templating. </a:t>
            </a:r>
            <a:r>
              <a:rPr lang="en-US" sz="800" dirty="0" err="1"/>
              <a:t>basePath</a:t>
            </a:r>
            <a:r>
              <a:rPr lang="en-US" sz="800" dirty="0"/>
              <a:t> string The base path on which the API is served, which is relative to the host. If it is not included, the API is served directly under the host. The value MUST start with a leading slash (/). The </a:t>
            </a:r>
            <a:r>
              <a:rPr lang="en-US" sz="800" dirty="0" err="1"/>
              <a:t>basePath</a:t>
            </a:r>
            <a:r>
              <a:rPr lang="en-US" sz="800" dirty="0"/>
              <a:t> does not support path templating. schemes [string] The transfer protocol of the API. Values MUST be from the list: "http", "https", "</a:t>
            </a:r>
            <a:r>
              <a:rPr lang="en-US" sz="800" dirty="0" err="1"/>
              <a:t>ws</a:t>
            </a:r>
            <a:r>
              <a:rPr lang="en-US" sz="800" dirty="0"/>
              <a:t>", "</a:t>
            </a:r>
            <a:r>
              <a:rPr lang="en-US" sz="800" dirty="0" err="1"/>
              <a:t>wss</a:t>
            </a:r>
            <a:r>
              <a:rPr lang="en-US" sz="800" dirty="0"/>
              <a:t>". If the schemes is not included, the default scheme to be used is the one used to access the Swagger definition itself. consumes [string] A list of MIME types the APIs can consume. This is global to all APIs but can be overridden on specific API calls. Value MUST be as described under Mime Types. produces [string] A list of MIME types the APIs can produce. This is global to all APIs but can be overridden on specific API calls. Value MUST be as described under Mime Types. paths Paths Object Required. The available paths and operations for the API. definitions Definitions Object An object to hold data types produced and consumed by operations. parameters Parameters Definitions Object An object to hold parameters that can be used across operations. This property does not define global parameters for all operations. responses Responses Definitions Object An object to hold responses that can be used across operations. This property does not define global responses for all operations. </a:t>
            </a:r>
            <a:r>
              <a:rPr lang="en-US" sz="800" dirty="0" err="1"/>
              <a:t>securityDefinitions</a:t>
            </a:r>
            <a:r>
              <a:rPr lang="en-US" sz="800" dirty="0"/>
              <a:t> Security Definitions Object Security scheme definitions that can be used across the specification. security [Security Requirement Object] A declaration of which security schemes are applied for the API as a whole. The list of values describes alternative security schemes that can be used (that is, there is a logical OR between the security requirements). Individual operations can override this definition. tags [Tag Object] A list of tags used by the specification with additional metadata. The order of the tags can be used to reflect on their order by the parsing tools. Not all tags that are used by the Operation Object must be declared. The tags that are not declared may be organized randomly or based on the tools' logic. Each tag name in the list MUST be </a:t>
            </a:r>
            <a:r>
              <a:rPr lang="en-US" sz="800" dirty="0" smtClean="0"/>
              <a:t>unique</a:t>
            </a:r>
          </a:p>
          <a:p>
            <a:r>
              <a:rPr lang="en-US" sz="800" dirty="0"/>
              <a:t>. It combines what previously was the Resource Listing and API Declaration (version 1.2 and earlier) together into one document. Fixed Fields Field Name Type Description swagger string Required. Specifies the Swagger Specification version being used. It can be used by the Swagger UI and other clients to interpret the API listing. The value MUST be "2.0". info Info Object Required. Provides metadata about the API. The metadata can be used by the clients if needed. host string The host (name or </a:t>
            </a:r>
            <a:r>
              <a:rPr lang="en-US" sz="800" dirty="0" err="1"/>
              <a:t>ip</a:t>
            </a:r>
            <a:r>
              <a:rPr lang="en-US" sz="800" dirty="0"/>
              <a:t>) serving the API. This MUST be the host only and does not include the scheme nor sub-paths. It MAY include a port. If the host is not included, the host serving the documentation is to be used (including the port). The host does not support path templating. </a:t>
            </a:r>
            <a:r>
              <a:rPr lang="en-US" sz="800" dirty="0" err="1"/>
              <a:t>basePath</a:t>
            </a:r>
            <a:r>
              <a:rPr lang="en-US" sz="800" dirty="0"/>
              <a:t> string The base path on which the API is served, which is relative to the host. If it is not included, the API is served directly under the host. The value MUST start with a leading slash (/). The </a:t>
            </a:r>
            <a:r>
              <a:rPr lang="en-US" sz="800" dirty="0" err="1"/>
              <a:t>basePath</a:t>
            </a:r>
            <a:r>
              <a:rPr lang="en-US" sz="800" dirty="0"/>
              <a:t> does not support path templating. schemes [string] The transfer protocol of the API. Values MUST be from the list: "http", "https", "</a:t>
            </a:r>
            <a:r>
              <a:rPr lang="en-US" sz="800" dirty="0" err="1"/>
              <a:t>ws</a:t>
            </a:r>
            <a:r>
              <a:rPr lang="en-US" sz="800" dirty="0"/>
              <a:t>", "</a:t>
            </a:r>
            <a:r>
              <a:rPr lang="en-US" sz="800" dirty="0" err="1"/>
              <a:t>wss</a:t>
            </a:r>
            <a:r>
              <a:rPr lang="en-US" sz="800" dirty="0"/>
              <a:t>". If the schemes is not included, the </a:t>
            </a:r>
            <a:r>
              <a:rPr lang="en-US" sz="800" dirty="0" smtClean="0"/>
              <a:t>default</a:t>
            </a:r>
            <a:endParaRPr lang="en-US" sz="800" dirty="0"/>
          </a:p>
        </p:txBody>
      </p:sp>
    </p:spTree>
    <p:extLst>
      <p:ext uri="{BB962C8B-B14F-4D97-AF65-F5344CB8AC3E}">
        <p14:creationId xmlns:p14="http://schemas.microsoft.com/office/powerpoint/2010/main" val="21404067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69091" cy="6858000"/>
          </a:xfrm>
          <a:prstGeom prst="rect">
            <a:avLst/>
          </a:prstGeom>
        </p:spPr>
      </p:pic>
      <p:sp>
        <p:nvSpPr>
          <p:cNvPr id="5" name="TextBox 4"/>
          <p:cNvSpPr txBox="1"/>
          <p:nvPr/>
        </p:nvSpPr>
        <p:spPr>
          <a:xfrm>
            <a:off x="5298832" y="4431320"/>
            <a:ext cx="3083168" cy="954107"/>
          </a:xfrm>
          <a:prstGeom prst="rect">
            <a:avLst/>
          </a:prstGeom>
          <a:noFill/>
        </p:spPr>
        <p:txBody>
          <a:bodyPr wrap="square" rtlCol="0">
            <a:spAutoFit/>
          </a:bodyPr>
          <a:lstStyle/>
          <a:p>
            <a:r>
              <a:rPr lang="en-US" sz="2800" smtClean="0">
                <a:ln>
                  <a:solidFill>
                    <a:schemeClr val="bg1"/>
                  </a:solidFill>
                </a:ln>
                <a:solidFill>
                  <a:schemeClr val="bg1"/>
                </a:solidFill>
                <a:effectLst>
                  <a:outerShdw blurRad="50800" dist="38100" dir="5400000" algn="t" rotWithShape="0">
                    <a:prstClr val="black">
                      <a:alpha val="40000"/>
                    </a:prstClr>
                  </a:outerShdw>
                </a:effectLst>
              </a:rPr>
              <a:t>Productive Dev Environment</a:t>
            </a:r>
            <a:endParaRPr lang="en-US" sz="2800" dirty="0">
              <a:ln>
                <a:solidFill>
                  <a:schemeClr val="bg1"/>
                </a:solidFill>
              </a:ln>
              <a:solidFill>
                <a:schemeClr val="bg1"/>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086137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69091" cy="6858000"/>
          </a:xfrm>
          <a:prstGeom prst="rect">
            <a:avLst/>
          </a:prstGeom>
        </p:spPr>
      </p:pic>
      <p:sp>
        <p:nvSpPr>
          <p:cNvPr id="6" name="TextBox 5"/>
          <p:cNvSpPr txBox="1"/>
          <p:nvPr/>
        </p:nvSpPr>
        <p:spPr>
          <a:xfrm>
            <a:off x="246186" y="1570889"/>
            <a:ext cx="3083168" cy="954107"/>
          </a:xfrm>
          <a:prstGeom prst="rect">
            <a:avLst/>
          </a:prstGeom>
          <a:noFill/>
        </p:spPr>
        <p:txBody>
          <a:bodyPr wrap="square" rtlCol="0">
            <a:spAutoFit/>
          </a:bodyPr>
          <a:lstStyle/>
          <a:p>
            <a:r>
              <a:rPr lang="en-US" sz="2800" dirty="0" smtClean="0">
                <a:ln>
                  <a:solidFill>
                    <a:schemeClr val="bg1"/>
                  </a:solidFill>
                </a:ln>
                <a:solidFill>
                  <a:schemeClr val="bg1"/>
                </a:solidFill>
                <a:effectLst>
                  <a:outerShdw blurRad="50800" dist="38100" dir="5400000" algn="t" rotWithShape="0">
                    <a:prstClr val="black">
                      <a:alpha val="40000"/>
                    </a:prstClr>
                  </a:outerShdw>
                </a:effectLst>
              </a:rPr>
              <a:t>Well Structured Code</a:t>
            </a:r>
            <a:endParaRPr lang="en-US" sz="2800" dirty="0">
              <a:ln>
                <a:solidFill>
                  <a:schemeClr val="bg1"/>
                </a:solidFill>
              </a:ln>
              <a:solidFill>
                <a:schemeClr val="bg1"/>
              </a:solidFill>
              <a:effectLst>
                <a:outerShdw blurRad="50800" dist="38100" dir="5400000" algn="t" rotWithShape="0">
                  <a:prstClr val="black">
                    <a:alpha val="40000"/>
                  </a:prstClr>
                </a:outerShdw>
              </a:effectLst>
            </a:endParaRPr>
          </a:p>
        </p:txBody>
      </p:sp>
      <p:sp>
        <p:nvSpPr>
          <p:cNvPr id="5" name="TextBox 4"/>
          <p:cNvSpPr txBox="1"/>
          <p:nvPr/>
        </p:nvSpPr>
        <p:spPr>
          <a:xfrm>
            <a:off x="5298832" y="4431320"/>
            <a:ext cx="3083168" cy="954107"/>
          </a:xfrm>
          <a:prstGeom prst="rect">
            <a:avLst/>
          </a:prstGeom>
          <a:noFill/>
        </p:spPr>
        <p:txBody>
          <a:bodyPr wrap="square" rtlCol="0">
            <a:spAutoFit/>
          </a:bodyPr>
          <a:lstStyle/>
          <a:p>
            <a:r>
              <a:rPr lang="en-US" sz="2800" smtClean="0">
                <a:ln>
                  <a:solidFill>
                    <a:schemeClr val="bg1"/>
                  </a:solidFill>
                </a:ln>
                <a:solidFill>
                  <a:schemeClr val="bg1"/>
                </a:solidFill>
                <a:effectLst>
                  <a:outerShdw blurRad="50800" dist="38100" dir="5400000" algn="t" rotWithShape="0">
                    <a:prstClr val="black">
                      <a:alpha val="40000"/>
                    </a:prstClr>
                  </a:outerShdw>
                </a:effectLst>
              </a:rPr>
              <a:t>Productive Dev Environment</a:t>
            </a:r>
            <a:endParaRPr lang="en-US" sz="2800" dirty="0">
              <a:ln>
                <a:solidFill>
                  <a:schemeClr val="bg1"/>
                </a:solidFill>
              </a:ln>
              <a:solidFill>
                <a:schemeClr val="bg1"/>
              </a:solidFill>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1100954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69091" cy="6858000"/>
          </a:xfrm>
          <a:prstGeom prst="rect">
            <a:avLst/>
          </a:prstGeom>
        </p:spPr>
      </p:pic>
      <p:sp>
        <p:nvSpPr>
          <p:cNvPr id="6" name="TextBox 5"/>
          <p:cNvSpPr txBox="1"/>
          <p:nvPr/>
        </p:nvSpPr>
        <p:spPr>
          <a:xfrm>
            <a:off x="246186" y="1570889"/>
            <a:ext cx="3083168" cy="954107"/>
          </a:xfrm>
          <a:prstGeom prst="rect">
            <a:avLst/>
          </a:prstGeom>
          <a:noFill/>
        </p:spPr>
        <p:txBody>
          <a:bodyPr wrap="square" rtlCol="0">
            <a:spAutoFit/>
          </a:bodyPr>
          <a:lstStyle/>
          <a:p>
            <a:r>
              <a:rPr lang="en-US" sz="2800" dirty="0" smtClean="0">
                <a:ln>
                  <a:solidFill>
                    <a:schemeClr val="bg1"/>
                  </a:solidFill>
                </a:ln>
                <a:solidFill>
                  <a:schemeClr val="bg1"/>
                </a:solidFill>
                <a:effectLst>
                  <a:outerShdw blurRad="50800" dist="38100" dir="5400000" algn="t" rotWithShape="0">
                    <a:prstClr val="black">
                      <a:alpha val="40000"/>
                    </a:prstClr>
                  </a:outerShdw>
                </a:effectLst>
              </a:rPr>
              <a:t>Well Structured Code</a:t>
            </a:r>
            <a:endParaRPr lang="en-US" sz="2800" dirty="0">
              <a:ln>
                <a:solidFill>
                  <a:schemeClr val="bg1"/>
                </a:solidFill>
              </a:ln>
              <a:solidFill>
                <a:schemeClr val="bg1"/>
              </a:solidFill>
              <a:effectLst>
                <a:outerShdw blurRad="50800" dist="38100" dir="5400000" algn="t" rotWithShape="0">
                  <a:prstClr val="black">
                    <a:alpha val="40000"/>
                  </a:prstClr>
                </a:outerShdw>
              </a:effectLst>
            </a:endParaRPr>
          </a:p>
        </p:txBody>
      </p:sp>
      <p:sp>
        <p:nvSpPr>
          <p:cNvPr id="5" name="TextBox 4"/>
          <p:cNvSpPr txBox="1"/>
          <p:nvPr/>
        </p:nvSpPr>
        <p:spPr>
          <a:xfrm>
            <a:off x="5298832" y="4431320"/>
            <a:ext cx="3083168" cy="954107"/>
          </a:xfrm>
          <a:prstGeom prst="rect">
            <a:avLst/>
          </a:prstGeom>
          <a:noFill/>
        </p:spPr>
        <p:txBody>
          <a:bodyPr wrap="square" rtlCol="0">
            <a:spAutoFit/>
          </a:bodyPr>
          <a:lstStyle/>
          <a:p>
            <a:r>
              <a:rPr lang="en-US" sz="2800" dirty="0" smtClean="0">
                <a:ln>
                  <a:solidFill>
                    <a:schemeClr val="bg1"/>
                  </a:solidFill>
                </a:ln>
                <a:solidFill>
                  <a:schemeClr val="bg1"/>
                </a:solidFill>
                <a:effectLst>
                  <a:outerShdw blurRad="50800" dist="38100" dir="5400000" algn="t" rotWithShape="0">
                    <a:prstClr val="black">
                      <a:alpha val="40000"/>
                    </a:prstClr>
                  </a:outerShdw>
                </a:effectLst>
              </a:rPr>
              <a:t>Productive Dev Environment</a:t>
            </a:r>
            <a:endParaRPr lang="en-US" sz="2800" dirty="0">
              <a:ln>
                <a:solidFill>
                  <a:schemeClr val="bg1"/>
                </a:solidFill>
              </a:ln>
              <a:solidFill>
                <a:schemeClr val="bg1"/>
              </a:solidFill>
              <a:effectLst>
                <a:outerShdw blurRad="50800" dist="38100" dir="5400000" algn="t" rotWithShape="0">
                  <a:prstClr val="black">
                    <a:alpha val="40000"/>
                  </a:prstClr>
                </a:outerShdw>
              </a:effectLst>
            </a:endParaRPr>
          </a:p>
        </p:txBody>
      </p:sp>
      <p:sp>
        <p:nvSpPr>
          <p:cNvPr id="2" name="Rectangle 1"/>
          <p:cNvSpPr/>
          <p:nvPr/>
        </p:nvSpPr>
        <p:spPr>
          <a:xfrm>
            <a:off x="8801448" y="2395932"/>
            <a:ext cx="3498650" cy="1323439"/>
          </a:xfrm>
          <a:prstGeom prst="rect">
            <a:avLst/>
          </a:prstGeom>
          <a:noFill/>
        </p:spPr>
        <p:txBody>
          <a:bodyPr wrap="none" lIns="91440" tIns="45720" rIns="91440" bIns="45720">
            <a:spAutoFit/>
          </a:bodyPr>
          <a:lstStyle/>
          <a:p>
            <a:pPr algn="ctr"/>
            <a:r>
              <a:rPr lang="en-AU" sz="4000" b="1" cap="none" spc="0" dirty="0" smtClean="0">
                <a:ln w="0"/>
                <a:solidFill>
                  <a:schemeClr val="tx1"/>
                </a:solidFill>
                <a:effectLst>
                  <a:outerShdw blurRad="38100" dist="19050" dir="2700000" algn="tl" rotWithShape="0">
                    <a:schemeClr val="dk1">
                      <a:alpha val="40000"/>
                    </a:schemeClr>
                  </a:outerShdw>
                </a:effectLst>
              </a:rPr>
              <a:t>Navigable</a:t>
            </a:r>
          </a:p>
          <a:p>
            <a:pPr algn="ctr"/>
            <a:r>
              <a:rPr lang="en-AU" sz="4000" b="1" cap="none" spc="0" dirty="0" smtClean="0">
                <a:ln w="0"/>
                <a:solidFill>
                  <a:schemeClr val="tx1"/>
                </a:solidFill>
                <a:effectLst>
                  <a:outerShdw blurRad="38100" dist="19050" dir="2700000" algn="tl" rotWithShape="0">
                    <a:schemeClr val="dk1">
                      <a:alpha val="40000"/>
                    </a:schemeClr>
                  </a:outerShdw>
                </a:effectLst>
              </a:rPr>
              <a:t>Documentation</a:t>
            </a:r>
            <a:endParaRPr lang="en-AU" sz="40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909425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69091" cy="6858000"/>
          </a:xfrm>
          <a:prstGeom prst="rect">
            <a:avLst/>
          </a:prstGeom>
        </p:spPr>
      </p:pic>
      <p:sp>
        <p:nvSpPr>
          <p:cNvPr id="6" name="TextBox 5"/>
          <p:cNvSpPr txBox="1"/>
          <p:nvPr/>
        </p:nvSpPr>
        <p:spPr>
          <a:xfrm>
            <a:off x="246186" y="1570889"/>
            <a:ext cx="3083168" cy="954107"/>
          </a:xfrm>
          <a:prstGeom prst="rect">
            <a:avLst/>
          </a:prstGeom>
          <a:noFill/>
        </p:spPr>
        <p:txBody>
          <a:bodyPr wrap="square" rtlCol="0">
            <a:spAutoFit/>
          </a:bodyPr>
          <a:lstStyle/>
          <a:p>
            <a:r>
              <a:rPr lang="en-US" sz="2800" dirty="0" smtClean="0">
                <a:ln>
                  <a:solidFill>
                    <a:schemeClr val="bg1"/>
                  </a:solidFill>
                </a:ln>
                <a:solidFill>
                  <a:schemeClr val="bg1"/>
                </a:solidFill>
                <a:effectLst>
                  <a:outerShdw blurRad="50800" dist="38100" dir="5400000" algn="t" rotWithShape="0">
                    <a:prstClr val="black">
                      <a:alpha val="40000"/>
                    </a:prstClr>
                  </a:outerShdw>
                </a:effectLst>
              </a:rPr>
              <a:t>Well Structured Code</a:t>
            </a:r>
            <a:endParaRPr lang="en-US" sz="2800" dirty="0">
              <a:ln>
                <a:solidFill>
                  <a:schemeClr val="bg1"/>
                </a:solidFill>
              </a:ln>
              <a:solidFill>
                <a:schemeClr val="bg1"/>
              </a:solidFill>
              <a:effectLst>
                <a:outerShdw blurRad="50800" dist="38100" dir="5400000" algn="t" rotWithShape="0">
                  <a:prstClr val="black">
                    <a:alpha val="40000"/>
                  </a:prstClr>
                </a:outerShdw>
              </a:effectLst>
            </a:endParaRPr>
          </a:p>
        </p:txBody>
      </p:sp>
      <p:sp>
        <p:nvSpPr>
          <p:cNvPr id="5" name="TextBox 4"/>
          <p:cNvSpPr txBox="1"/>
          <p:nvPr/>
        </p:nvSpPr>
        <p:spPr>
          <a:xfrm>
            <a:off x="5298832" y="4431320"/>
            <a:ext cx="3083168" cy="954107"/>
          </a:xfrm>
          <a:prstGeom prst="rect">
            <a:avLst/>
          </a:prstGeom>
          <a:noFill/>
        </p:spPr>
        <p:txBody>
          <a:bodyPr wrap="square" rtlCol="0">
            <a:spAutoFit/>
          </a:bodyPr>
          <a:lstStyle/>
          <a:p>
            <a:r>
              <a:rPr lang="en-US" sz="2800" smtClean="0">
                <a:ln>
                  <a:solidFill>
                    <a:schemeClr val="bg1"/>
                  </a:solidFill>
                </a:ln>
                <a:solidFill>
                  <a:schemeClr val="bg1"/>
                </a:solidFill>
                <a:effectLst>
                  <a:outerShdw blurRad="50800" dist="38100" dir="5400000" algn="t" rotWithShape="0">
                    <a:prstClr val="black">
                      <a:alpha val="40000"/>
                    </a:prstClr>
                  </a:outerShdw>
                </a:effectLst>
              </a:rPr>
              <a:t>Productive Dev Environment</a:t>
            </a:r>
            <a:endParaRPr lang="en-US" sz="2800" dirty="0">
              <a:ln>
                <a:solidFill>
                  <a:schemeClr val="bg1"/>
                </a:solidFill>
              </a:ln>
              <a:solidFill>
                <a:schemeClr val="bg1"/>
              </a:solidFill>
              <a:effectLst>
                <a:outerShdw blurRad="50800" dist="38100" dir="5400000" algn="t" rotWithShape="0">
                  <a:prstClr val="black">
                    <a:alpha val="40000"/>
                  </a:prstClr>
                </a:outerShdw>
              </a:effectLst>
            </a:endParaRPr>
          </a:p>
        </p:txBody>
      </p:sp>
      <p:sp>
        <p:nvSpPr>
          <p:cNvPr id="7" name="Rectangle 6"/>
          <p:cNvSpPr/>
          <p:nvPr/>
        </p:nvSpPr>
        <p:spPr>
          <a:xfrm>
            <a:off x="10055385" y="490080"/>
            <a:ext cx="2016899" cy="707886"/>
          </a:xfrm>
          <a:prstGeom prst="rect">
            <a:avLst/>
          </a:prstGeom>
          <a:noFill/>
        </p:spPr>
        <p:txBody>
          <a:bodyPr wrap="none" lIns="91440" tIns="45720" rIns="91440" bIns="45720">
            <a:spAutoFit/>
          </a:bodyPr>
          <a:lstStyle/>
          <a:p>
            <a:pPr algn="ctr"/>
            <a:r>
              <a:rPr lang="en-AU" sz="4000" b="1" dirty="0" smtClean="0">
                <a:ln w="0"/>
                <a:effectLst>
                  <a:outerShdw blurRad="38100" dist="19050" dir="2700000" algn="tl" rotWithShape="0">
                    <a:schemeClr val="dk1">
                      <a:alpha val="40000"/>
                    </a:schemeClr>
                  </a:outerShdw>
                </a:effectLst>
              </a:rPr>
              <a:t>Mocking</a:t>
            </a:r>
          </a:p>
        </p:txBody>
      </p:sp>
      <p:sp>
        <p:nvSpPr>
          <p:cNvPr id="9" name="Rectangle 8"/>
          <p:cNvSpPr/>
          <p:nvPr/>
        </p:nvSpPr>
        <p:spPr>
          <a:xfrm>
            <a:off x="8801448" y="2395932"/>
            <a:ext cx="3498650" cy="1323439"/>
          </a:xfrm>
          <a:prstGeom prst="rect">
            <a:avLst/>
          </a:prstGeom>
          <a:noFill/>
        </p:spPr>
        <p:txBody>
          <a:bodyPr wrap="none" lIns="91440" tIns="45720" rIns="91440" bIns="45720">
            <a:spAutoFit/>
          </a:bodyPr>
          <a:lstStyle/>
          <a:p>
            <a:pPr algn="ctr"/>
            <a:r>
              <a:rPr lang="en-AU" sz="4000" b="1" cap="none" spc="0" dirty="0" smtClean="0">
                <a:ln w="0"/>
                <a:solidFill>
                  <a:schemeClr val="tx1"/>
                </a:solidFill>
                <a:effectLst>
                  <a:outerShdw blurRad="38100" dist="19050" dir="2700000" algn="tl" rotWithShape="0">
                    <a:schemeClr val="dk1">
                      <a:alpha val="40000"/>
                    </a:schemeClr>
                  </a:outerShdw>
                </a:effectLst>
              </a:rPr>
              <a:t>Navigable</a:t>
            </a:r>
          </a:p>
          <a:p>
            <a:pPr algn="ctr"/>
            <a:r>
              <a:rPr lang="en-AU" sz="4000" b="1" cap="none" spc="0" dirty="0" smtClean="0">
                <a:ln w="0"/>
                <a:solidFill>
                  <a:schemeClr val="tx1"/>
                </a:solidFill>
                <a:effectLst>
                  <a:outerShdw blurRad="38100" dist="19050" dir="2700000" algn="tl" rotWithShape="0">
                    <a:schemeClr val="dk1">
                      <a:alpha val="40000"/>
                    </a:schemeClr>
                  </a:outerShdw>
                </a:effectLst>
              </a:rPr>
              <a:t>Documentation</a:t>
            </a:r>
            <a:endParaRPr lang="en-AU" sz="40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42717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842738" y="1172308"/>
            <a:ext cx="184731" cy="369332"/>
          </a:xfrm>
          <a:prstGeom prst="rect">
            <a:avLst/>
          </a:prstGeom>
          <a:noFill/>
        </p:spPr>
        <p:txBody>
          <a:bodyPr wrap="none" rtlCol="0">
            <a:spAutoFit/>
          </a:bodyPr>
          <a:lstStyle/>
          <a:p>
            <a:endParaRPr lang="en-US" dirty="0"/>
          </a:p>
        </p:txBody>
      </p:sp>
      <p:sp>
        <p:nvSpPr>
          <p:cNvPr id="11" name="TextBox 10"/>
          <p:cNvSpPr txBox="1"/>
          <p:nvPr/>
        </p:nvSpPr>
        <p:spPr>
          <a:xfrm>
            <a:off x="6904892" y="2121877"/>
            <a:ext cx="184731" cy="369332"/>
          </a:xfrm>
          <a:prstGeom prst="rect">
            <a:avLst/>
          </a:prstGeom>
          <a:noFill/>
        </p:spPr>
        <p:txBody>
          <a:bodyPr wrap="none" rtlCol="0">
            <a:spAutoFit/>
          </a:bodyPr>
          <a:lstStyle/>
          <a:p>
            <a:endParaRPr lang="en-US" dirty="0"/>
          </a:p>
        </p:txBody>
      </p:sp>
      <p:sp>
        <p:nvSpPr>
          <p:cNvPr id="5" name="Rectangle 4"/>
          <p:cNvSpPr/>
          <p:nvPr/>
        </p:nvSpPr>
        <p:spPr>
          <a:xfrm>
            <a:off x="2771553" y="6284970"/>
            <a:ext cx="9420447" cy="369332"/>
          </a:xfrm>
          <a:prstGeom prst="rect">
            <a:avLst/>
          </a:prstGeom>
        </p:spPr>
        <p:txBody>
          <a:bodyPr wrap="square">
            <a:spAutoFit/>
          </a:bodyPr>
          <a:lstStyle/>
          <a:p>
            <a:r>
              <a:rPr lang="en-US" dirty="0" smtClean="0"/>
              <a:t>http://</a:t>
            </a:r>
            <a:r>
              <a:rPr lang="en-US" dirty="0" err="1" smtClean="0"/>
              <a:t>apievangelist.com</a:t>
            </a:r>
            <a:r>
              <a:rPr lang="en-US" dirty="0" smtClean="0"/>
              <a:t>/2014/03/08/hello-world-product-</a:t>
            </a:r>
            <a:r>
              <a:rPr lang="en-US" dirty="0" err="1" smtClean="0"/>
              <a:t>api</a:t>
            </a:r>
            <a:r>
              <a:rPr lang="en-US" dirty="0" smtClean="0"/>
              <a:t>-with-blueprint-</a:t>
            </a:r>
            <a:r>
              <a:rPr lang="en-US" dirty="0" err="1" smtClean="0"/>
              <a:t>raml</a:t>
            </a:r>
            <a:r>
              <a:rPr lang="en-US" dirty="0" smtClean="0"/>
              <a:t>-and-swagger/</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6446"/>
            <a:ext cx="6096000" cy="4368800"/>
          </a:xfrm>
          <a:prstGeom prst="rect">
            <a:avLst/>
          </a:prstGeom>
        </p:spPr>
      </p:pic>
      <p:sp>
        <p:nvSpPr>
          <p:cNvPr id="13" name="Rectangle 12"/>
          <p:cNvSpPr/>
          <p:nvPr/>
        </p:nvSpPr>
        <p:spPr>
          <a:xfrm>
            <a:off x="2771553" y="5915638"/>
            <a:ext cx="9179442" cy="369332"/>
          </a:xfrm>
          <a:prstGeom prst="rect">
            <a:avLst/>
          </a:prstGeom>
        </p:spPr>
        <p:txBody>
          <a:bodyPr wrap="square">
            <a:spAutoFit/>
          </a:bodyPr>
          <a:lstStyle/>
          <a:p>
            <a:r>
              <a:rPr lang="en-US" dirty="0" smtClean="0"/>
              <a:t>https://</a:t>
            </a:r>
            <a:r>
              <a:rPr lang="en-US" dirty="0" err="1" smtClean="0"/>
              <a:t>github.com</a:t>
            </a:r>
            <a:r>
              <a:rPr lang="en-US" dirty="0" smtClean="0"/>
              <a:t>/swagger-</a:t>
            </a:r>
            <a:r>
              <a:rPr lang="en-US" dirty="0" err="1" smtClean="0"/>
              <a:t>api</a:t>
            </a:r>
            <a:r>
              <a:rPr lang="en-US" dirty="0" smtClean="0"/>
              <a:t>/swagger-spec/blob/master/examples/v2.0/</a:t>
            </a:r>
            <a:r>
              <a:rPr lang="en-US" dirty="0" err="1" smtClean="0"/>
              <a:t>json</a:t>
            </a:r>
            <a:r>
              <a:rPr lang="en-US" dirty="0" smtClean="0"/>
              <a:t>/</a:t>
            </a:r>
            <a:r>
              <a:rPr lang="en-US" dirty="0" err="1" smtClean="0"/>
              <a:t>petstore.json</a:t>
            </a:r>
            <a:endParaRPr lang="en-US" dirty="0"/>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r="14003" b="24341"/>
          <a:stretch/>
        </p:blipFill>
        <p:spPr>
          <a:xfrm>
            <a:off x="5647592" y="770889"/>
            <a:ext cx="6370237" cy="5188688"/>
          </a:xfrm>
          <a:prstGeom prst="rect">
            <a:avLst/>
          </a:prstGeom>
        </p:spPr>
      </p:pic>
      <p:pic>
        <p:nvPicPr>
          <p:cNvPr id="18" name="Picture 17"/>
          <p:cNvPicPr>
            <a:picLocks noChangeAspect="1"/>
          </p:cNvPicPr>
          <p:nvPr/>
        </p:nvPicPr>
        <p:blipFill>
          <a:blip r:embed="rId5"/>
          <a:stretch>
            <a:fillRect/>
          </a:stretch>
        </p:blipFill>
        <p:spPr>
          <a:xfrm>
            <a:off x="9740900" y="-29553"/>
            <a:ext cx="2451100" cy="939800"/>
          </a:xfrm>
          <a:prstGeom prst="rect">
            <a:avLst/>
          </a:prstGeom>
        </p:spPr>
      </p:pic>
      <p:pic>
        <p:nvPicPr>
          <p:cNvPr id="20" name="Picture 19"/>
          <p:cNvPicPr>
            <a:picLocks noChangeAspect="1"/>
          </p:cNvPicPr>
          <p:nvPr/>
        </p:nvPicPr>
        <p:blipFill>
          <a:blip r:embed="rId6"/>
          <a:stretch>
            <a:fillRect/>
          </a:stretch>
        </p:blipFill>
        <p:spPr>
          <a:xfrm>
            <a:off x="0" y="0"/>
            <a:ext cx="2595637" cy="939800"/>
          </a:xfrm>
          <a:prstGeom prst="rect">
            <a:avLst/>
          </a:prstGeom>
        </p:spPr>
      </p:pic>
    </p:spTree>
    <p:extLst>
      <p:ext uri="{BB962C8B-B14F-4D97-AF65-F5344CB8AC3E}">
        <p14:creationId xmlns:p14="http://schemas.microsoft.com/office/powerpoint/2010/main" val="307084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842738" y="1172308"/>
            <a:ext cx="184731" cy="369332"/>
          </a:xfrm>
          <a:prstGeom prst="rect">
            <a:avLst/>
          </a:prstGeom>
          <a:noFill/>
        </p:spPr>
        <p:txBody>
          <a:bodyPr wrap="none" rtlCol="0">
            <a:spAutoFit/>
          </a:bodyPr>
          <a:lstStyle/>
          <a:p>
            <a:endParaRPr lang="en-US" dirty="0"/>
          </a:p>
        </p:txBody>
      </p:sp>
      <p:sp>
        <p:nvSpPr>
          <p:cNvPr id="11" name="TextBox 10"/>
          <p:cNvSpPr txBox="1"/>
          <p:nvPr/>
        </p:nvSpPr>
        <p:spPr>
          <a:xfrm>
            <a:off x="6904892" y="2121877"/>
            <a:ext cx="184731" cy="369332"/>
          </a:xfrm>
          <a:prstGeom prst="rect">
            <a:avLst/>
          </a:prstGeom>
          <a:noFill/>
        </p:spPr>
        <p:txBody>
          <a:bodyPr wrap="none" rtlCol="0">
            <a:spAutoFit/>
          </a:bodyPr>
          <a:lstStyle/>
          <a:p>
            <a:endParaRPr lang="en-US" dirty="0"/>
          </a:p>
        </p:txBody>
      </p:sp>
      <p:sp>
        <p:nvSpPr>
          <p:cNvPr id="5" name="Rectangle 4"/>
          <p:cNvSpPr/>
          <p:nvPr/>
        </p:nvSpPr>
        <p:spPr>
          <a:xfrm>
            <a:off x="2771553" y="6284970"/>
            <a:ext cx="9420447" cy="369332"/>
          </a:xfrm>
          <a:prstGeom prst="rect">
            <a:avLst/>
          </a:prstGeom>
        </p:spPr>
        <p:txBody>
          <a:bodyPr wrap="square">
            <a:spAutoFit/>
          </a:bodyPr>
          <a:lstStyle/>
          <a:p>
            <a:r>
              <a:rPr lang="en-US" dirty="0" smtClean="0"/>
              <a:t>http://</a:t>
            </a:r>
            <a:r>
              <a:rPr lang="en-US" dirty="0" err="1" smtClean="0"/>
              <a:t>apievangelist.com</a:t>
            </a:r>
            <a:r>
              <a:rPr lang="en-US" dirty="0" smtClean="0"/>
              <a:t>/2014/03/08/hello-world-product-</a:t>
            </a:r>
            <a:r>
              <a:rPr lang="en-US" dirty="0" err="1" smtClean="0"/>
              <a:t>api</a:t>
            </a:r>
            <a:r>
              <a:rPr lang="en-US" dirty="0" smtClean="0"/>
              <a:t>-with-blueprint-</a:t>
            </a:r>
            <a:r>
              <a:rPr lang="en-US" dirty="0" err="1" smtClean="0"/>
              <a:t>raml</a:t>
            </a:r>
            <a:r>
              <a:rPr lang="en-US" dirty="0" smtClean="0"/>
              <a:t>-and-swagger/</a:t>
            </a:r>
            <a:endParaRPr lang="en-US" dirty="0"/>
          </a:p>
        </p:txBody>
      </p:sp>
      <p:sp>
        <p:nvSpPr>
          <p:cNvPr id="13" name="Rectangle 12"/>
          <p:cNvSpPr/>
          <p:nvPr/>
        </p:nvSpPr>
        <p:spPr>
          <a:xfrm>
            <a:off x="2771553" y="5915638"/>
            <a:ext cx="9179442" cy="369332"/>
          </a:xfrm>
          <a:prstGeom prst="rect">
            <a:avLst/>
          </a:prstGeom>
        </p:spPr>
        <p:txBody>
          <a:bodyPr wrap="square">
            <a:spAutoFit/>
          </a:bodyPr>
          <a:lstStyle/>
          <a:p>
            <a:r>
              <a:rPr lang="en-US" dirty="0" smtClean="0"/>
              <a:t>https://</a:t>
            </a:r>
            <a:r>
              <a:rPr lang="en-US" dirty="0" err="1" smtClean="0"/>
              <a:t>github.com</a:t>
            </a:r>
            <a:r>
              <a:rPr lang="en-US" dirty="0" smtClean="0"/>
              <a:t>/swagger-</a:t>
            </a:r>
            <a:r>
              <a:rPr lang="en-US" dirty="0" err="1" smtClean="0"/>
              <a:t>api</a:t>
            </a:r>
            <a:r>
              <a:rPr lang="en-US" dirty="0" smtClean="0"/>
              <a:t>/swagger-spec/blob/master/examples/v2.0/</a:t>
            </a:r>
            <a:r>
              <a:rPr lang="en-US" dirty="0" err="1" smtClean="0"/>
              <a:t>json</a:t>
            </a:r>
            <a:r>
              <a:rPr lang="en-US" dirty="0" smtClean="0"/>
              <a:t>/</a:t>
            </a:r>
            <a:r>
              <a:rPr lang="en-US" dirty="0" err="1" smtClean="0"/>
              <a:t>petstore.json</a:t>
            </a:r>
            <a:endParaRPr lang="en-US" dirty="0"/>
          </a:p>
        </p:txBody>
      </p:sp>
      <p:pic>
        <p:nvPicPr>
          <p:cNvPr id="20" name="Picture 19"/>
          <p:cNvPicPr>
            <a:picLocks noChangeAspect="1"/>
          </p:cNvPicPr>
          <p:nvPr/>
        </p:nvPicPr>
        <p:blipFill>
          <a:blip r:embed="rId3"/>
          <a:stretch>
            <a:fillRect/>
          </a:stretch>
        </p:blipFill>
        <p:spPr>
          <a:xfrm>
            <a:off x="0" y="0"/>
            <a:ext cx="2595637" cy="9398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5637" y="1700125"/>
            <a:ext cx="5979886" cy="3613673"/>
          </a:xfrm>
          <a:prstGeom prst="rect">
            <a:avLst/>
          </a:prstGeom>
        </p:spPr>
      </p:pic>
    </p:spTree>
    <p:extLst>
      <p:ext uri="{BB962C8B-B14F-4D97-AF65-F5344CB8AC3E}">
        <p14:creationId xmlns:p14="http://schemas.microsoft.com/office/powerpoint/2010/main" val="220922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842738" y="1172308"/>
            <a:ext cx="184731" cy="369332"/>
          </a:xfrm>
          <a:prstGeom prst="rect">
            <a:avLst/>
          </a:prstGeom>
          <a:noFill/>
        </p:spPr>
        <p:txBody>
          <a:bodyPr wrap="none" rtlCol="0">
            <a:spAutoFit/>
          </a:bodyPr>
          <a:lstStyle/>
          <a:p>
            <a:endParaRPr lang="en-US" dirty="0"/>
          </a:p>
        </p:txBody>
      </p:sp>
      <p:sp>
        <p:nvSpPr>
          <p:cNvPr id="5" name="Rectangle 4"/>
          <p:cNvSpPr/>
          <p:nvPr/>
        </p:nvSpPr>
        <p:spPr>
          <a:xfrm>
            <a:off x="2771553" y="6284970"/>
            <a:ext cx="9420447" cy="369332"/>
          </a:xfrm>
          <a:prstGeom prst="rect">
            <a:avLst/>
          </a:prstGeom>
        </p:spPr>
        <p:txBody>
          <a:bodyPr wrap="square">
            <a:spAutoFit/>
          </a:bodyPr>
          <a:lstStyle/>
          <a:p>
            <a:r>
              <a:rPr lang="en-US" dirty="0" smtClean="0"/>
              <a:t>http://</a:t>
            </a:r>
            <a:r>
              <a:rPr lang="en-US" dirty="0" err="1" smtClean="0"/>
              <a:t>apievangelist.com</a:t>
            </a:r>
            <a:r>
              <a:rPr lang="en-US" dirty="0" smtClean="0"/>
              <a:t>/2014/03/08/hello-world-product-</a:t>
            </a:r>
            <a:r>
              <a:rPr lang="en-US" dirty="0" err="1" smtClean="0"/>
              <a:t>api</a:t>
            </a:r>
            <a:r>
              <a:rPr lang="en-US" dirty="0" smtClean="0"/>
              <a:t>-with-blueprint-</a:t>
            </a:r>
            <a:r>
              <a:rPr lang="en-US" dirty="0" err="1" smtClean="0"/>
              <a:t>raml</a:t>
            </a:r>
            <a:r>
              <a:rPr lang="en-US" dirty="0" smtClean="0"/>
              <a:t>-and-swagger/</a:t>
            </a:r>
            <a:endParaRPr lang="en-US" dirty="0"/>
          </a:p>
        </p:txBody>
      </p:sp>
      <p:sp>
        <p:nvSpPr>
          <p:cNvPr id="13" name="Rectangle 12"/>
          <p:cNvSpPr/>
          <p:nvPr/>
        </p:nvSpPr>
        <p:spPr>
          <a:xfrm>
            <a:off x="2771553" y="5915638"/>
            <a:ext cx="9179442" cy="369332"/>
          </a:xfrm>
          <a:prstGeom prst="rect">
            <a:avLst/>
          </a:prstGeom>
        </p:spPr>
        <p:txBody>
          <a:bodyPr wrap="square">
            <a:spAutoFit/>
          </a:bodyPr>
          <a:lstStyle/>
          <a:p>
            <a:r>
              <a:rPr lang="en-US" dirty="0" smtClean="0"/>
              <a:t>https://</a:t>
            </a:r>
            <a:r>
              <a:rPr lang="en-US" dirty="0" err="1" smtClean="0"/>
              <a:t>github.com</a:t>
            </a:r>
            <a:r>
              <a:rPr lang="en-US" dirty="0" smtClean="0"/>
              <a:t>/swagger-</a:t>
            </a:r>
            <a:r>
              <a:rPr lang="en-US" dirty="0" err="1" smtClean="0"/>
              <a:t>api</a:t>
            </a:r>
            <a:r>
              <a:rPr lang="en-US" dirty="0" smtClean="0"/>
              <a:t>/swagger-spec/blob/master/examples/v2.0/</a:t>
            </a:r>
            <a:r>
              <a:rPr lang="en-US" dirty="0" err="1" smtClean="0"/>
              <a:t>json</a:t>
            </a:r>
            <a:r>
              <a:rPr lang="en-US" dirty="0" smtClean="0"/>
              <a:t>/</a:t>
            </a:r>
            <a:r>
              <a:rPr lang="en-US" dirty="0" err="1" smtClean="0"/>
              <a:t>petstore.json</a:t>
            </a:r>
            <a:endParaRPr lang="en-US" dirty="0"/>
          </a:p>
        </p:txBody>
      </p:sp>
      <p:pic>
        <p:nvPicPr>
          <p:cNvPr id="18" name="Picture 17"/>
          <p:cNvPicPr>
            <a:picLocks noChangeAspect="1"/>
          </p:cNvPicPr>
          <p:nvPr/>
        </p:nvPicPr>
        <p:blipFill>
          <a:blip r:embed="rId3"/>
          <a:stretch>
            <a:fillRect/>
          </a:stretch>
        </p:blipFill>
        <p:spPr>
          <a:xfrm>
            <a:off x="9740900" y="-29553"/>
            <a:ext cx="2451100" cy="939800"/>
          </a:xfrm>
          <a:prstGeom prst="rect">
            <a:avLst/>
          </a:prstGeom>
        </p:spPr>
      </p:pic>
      <p:pic>
        <p:nvPicPr>
          <p:cNvPr id="20" name="Picture 19"/>
          <p:cNvPicPr>
            <a:picLocks noChangeAspect="1"/>
          </p:cNvPicPr>
          <p:nvPr/>
        </p:nvPicPr>
        <p:blipFill>
          <a:blip r:embed="rId4"/>
          <a:stretch>
            <a:fillRect/>
          </a:stretch>
        </p:blipFill>
        <p:spPr>
          <a:xfrm>
            <a:off x="0" y="0"/>
            <a:ext cx="2595637" cy="93980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b="22210"/>
          <a:stretch/>
        </p:blipFill>
        <p:spPr>
          <a:xfrm>
            <a:off x="6510773" y="1406242"/>
            <a:ext cx="5440222" cy="3198415"/>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869" y="1406242"/>
            <a:ext cx="5931645" cy="3697121"/>
          </a:xfrm>
          <a:prstGeom prst="rect">
            <a:avLst/>
          </a:prstGeom>
        </p:spPr>
      </p:pic>
    </p:spTree>
    <p:extLst>
      <p:ext uri="{BB962C8B-B14F-4D97-AF65-F5344CB8AC3E}">
        <p14:creationId xmlns:p14="http://schemas.microsoft.com/office/powerpoint/2010/main" val="12209906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842738" y="1172308"/>
            <a:ext cx="184731" cy="369332"/>
          </a:xfrm>
          <a:prstGeom prst="rect">
            <a:avLst/>
          </a:prstGeom>
          <a:noFill/>
        </p:spPr>
        <p:txBody>
          <a:bodyPr wrap="none" rtlCol="0">
            <a:spAutoFit/>
          </a:bodyPr>
          <a:lstStyle/>
          <a:p>
            <a:endParaRPr lang="en-US" dirty="0"/>
          </a:p>
        </p:txBody>
      </p:sp>
      <p:sp>
        <p:nvSpPr>
          <p:cNvPr id="5" name="Rectangle 4"/>
          <p:cNvSpPr/>
          <p:nvPr/>
        </p:nvSpPr>
        <p:spPr>
          <a:xfrm>
            <a:off x="2771553" y="6284970"/>
            <a:ext cx="9420447" cy="369332"/>
          </a:xfrm>
          <a:prstGeom prst="rect">
            <a:avLst/>
          </a:prstGeom>
        </p:spPr>
        <p:txBody>
          <a:bodyPr wrap="square">
            <a:spAutoFit/>
          </a:bodyPr>
          <a:lstStyle/>
          <a:p>
            <a:r>
              <a:rPr lang="en-US" dirty="0" smtClean="0"/>
              <a:t>http://</a:t>
            </a:r>
            <a:r>
              <a:rPr lang="en-US" dirty="0" err="1" smtClean="0"/>
              <a:t>apievangelist.com</a:t>
            </a:r>
            <a:r>
              <a:rPr lang="en-US" dirty="0" smtClean="0"/>
              <a:t>/2014/03/08/hello-world-product-</a:t>
            </a:r>
            <a:r>
              <a:rPr lang="en-US" dirty="0" err="1" smtClean="0"/>
              <a:t>api</a:t>
            </a:r>
            <a:r>
              <a:rPr lang="en-US" dirty="0" smtClean="0"/>
              <a:t>-with-blueprint-</a:t>
            </a:r>
            <a:r>
              <a:rPr lang="en-US" dirty="0" err="1" smtClean="0"/>
              <a:t>raml</a:t>
            </a:r>
            <a:r>
              <a:rPr lang="en-US" dirty="0" smtClean="0"/>
              <a:t>-and-swagger/</a:t>
            </a:r>
            <a:endParaRPr lang="en-US" dirty="0"/>
          </a:p>
        </p:txBody>
      </p:sp>
      <p:sp>
        <p:nvSpPr>
          <p:cNvPr id="13" name="Rectangle 12"/>
          <p:cNvSpPr/>
          <p:nvPr/>
        </p:nvSpPr>
        <p:spPr>
          <a:xfrm>
            <a:off x="2771553" y="5915638"/>
            <a:ext cx="9179442" cy="369332"/>
          </a:xfrm>
          <a:prstGeom prst="rect">
            <a:avLst/>
          </a:prstGeom>
        </p:spPr>
        <p:txBody>
          <a:bodyPr wrap="square">
            <a:spAutoFit/>
          </a:bodyPr>
          <a:lstStyle/>
          <a:p>
            <a:r>
              <a:rPr lang="en-US" dirty="0" smtClean="0"/>
              <a:t>https://</a:t>
            </a:r>
            <a:r>
              <a:rPr lang="en-US" dirty="0" err="1" smtClean="0"/>
              <a:t>github.com</a:t>
            </a:r>
            <a:r>
              <a:rPr lang="en-US" dirty="0" smtClean="0"/>
              <a:t>/swagger-</a:t>
            </a:r>
            <a:r>
              <a:rPr lang="en-US" dirty="0" err="1" smtClean="0"/>
              <a:t>api</a:t>
            </a:r>
            <a:r>
              <a:rPr lang="en-US" dirty="0" smtClean="0"/>
              <a:t>/swagger-spec/blob/master/examples/v2.0/</a:t>
            </a:r>
            <a:r>
              <a:rPr lang="en-US" dirty="0" err="1" smtClean="0"/>
              <a:t>json</a:t>
            </a:r>
            <a:r>
              <a:rPr lang="en-US" dirty="0" smtClean="0"/>
              <a:t>/</a:t>
            </a:r>
            <a:r>
              <a:rPr lang="en-US" dirty="0" err="1" smtClean="0"/>
              <a:t>petstore.json</a:t>
            </a:r>
            <a:endParaRPr lang="en-US" dirty="0"/>
          </a:p>
        </p:txBody>
      </p:sp>
      <p:pic>
        <p:nvPicPr>
          <p:cNvPr id="18" name="Picture 17"/>
          <p:cNvPicPr>
            <a:picLocks noChangeAspect="1"/>
          </p:cNvPicPr>
          <p:nvPr/>
        </p:nvPicPr>
        <p:blipFill>
          <a:blip r:embed="rId3"/>
          <a:stretch>
            <a:fillRect/>
          </a:stretch>
        </p:blipFill>
        <p:spPr>
          <a:xfrm>
            <a:off x="9740900" y="-29553"/>
            <a:ext cx="2451100" cy="939800"/>
          </a:xfrm>
          <a:prstGeom prst="rect">
            <a:avLst/>
          </a:prstGeom>
        </p:spPr>
      </p:pic>
      <p:pic>
        <p:nvPicPr>
          <p:cNvPr id="20" name="Picture 19"/>
          <p:cNvPicPr>
            <a:picLocks noChangeAspect="1"/>
          </p:cNvPicPr>
          <p:nvPr/>
        </p:nvPicPr>
        <p:blipFill>
          <a:blip r:embed="rId4"/>
          <a:stretch>
            <a:fillRect/>
          </a:stretch>
        </p:blipFill>
        <p:spPr>
          <a:xfrm>
            <a:off x="0" y="0"/>
            <a:ext cx="2595637" cy="93980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b="22210"/>
          <a:stretch/>
        </p:blipFill>
        <p:spPr>
          <a:xfrm>
            <a:off x="6510773" y="1406242"/>
            <a:ext cx="5440222" cy="3198415"/>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869" y="1406242"/>
            <a:ext cx="5931645" cy="3697121"/>
          </a:xfrm>
          <a:prstGeom prst="rect">
            <a:avLst/>
          </a:prstGeom>
        </p:spPr>
      </p:pic>
      <p:sp>
        <p:nvSpPr>
          <p:cNvPr id="3" name="Frame 2"/>
          <p:cNvSpPr/>
          <p:nvPr/>
        </p:nvSpPr>
        <p:spPr>
          <a:xfrm>
            <a:off x="122160" y="1316640"/>
            <a:ext cx="2351315" cy="594332"/>
          </a:xfrm>
          <a:prstGeom prst="frame">
            <a:avLst>
              <a:gd name="adj1" fmla="val 14315"/>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6185616" y="1316639"/>
            <a:ext cx="2351315" cy="838731"/>
          </a:xfrm>
          <a:prstGeom prst="frame">
            <a:avLst>
              <a:gd name="adj1" fmla="val 14315"/>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721108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842738" y="1172308"/>
            <a:ext cx="184731" cy="369332"/>
          </a:xfrm>
          <a:prstGeom prst="rect">
            <a:avLst/>
          </a:prstGeom>
          <a:noFill/>
        </p:spPr>
        <p:txBody>
          <a:bodyPr wrap="none" rtlCol="0">
            <a:spAutoFit/>
          </a:bodyPr>
          <a:lstStyle/>
          <a:p>
            <a:endParaRPr lang="en-US" dirty="0"/>
          </a:p>
        </p:txBody>
      </p:sp>
      <p:sp>
        <p:nvSpPr>
          <p:cNvPr id="5" name="Rectangle 4"/>
          <p:cNvSpPr/>
          <p:nvPr/>
        </p:nvSpPr>
        <p:spPr>
          <a:xfrm>
            <a:off x="2771553" y="6284970"/>
            <a:ext cx="9420447" cy="369332"/>
          </a:xfrm>
          <a:prstGeom prst="rect">
            <a:avLst/>
          </a:prstGeom>
        </p:spPr>
        <p:txBody>
          <a:bodyPr wrap="square">
            <a:spAutoFit/>
          </a:bodyPr>
          <a:lstStyle/>
          <a:p>
            <a:r>
              <a:rPr lang="en-US" dirty="0" smtClean="0"/>
              <a:t>http://</a:t>
            </a:r>
            <a:r>
              <a:rPr lang="en-US" dirty="0" err="1" smtClean="0"/>
              <a:t>apievangelist.com</a:t>
            </a:r>
            <a:r>
              <a:rPr lang="en-US" dirty="0" smtClean="0"/>
              <a:t>/2014/03/08/hello-world-product-</a:t>
            </a:r>
            <a:r>
              <a:rPr lang="en-US" dirty="0" err="1" smtClean="0"/>
              <a:t>api</a:t>
            </a:r>
            <a:r>
              <a:rPr lang="en-US" dirty="0" smtClean="0"/>
              <a:t>-with-blueprint-</a:t>
            </a:r>
            <a:r>
              <a:rPr lang="en-US" dirty="0" err="1" smtClean="0"/>
              <a:t>raml</a:t>
            </a:r>
            <a:r>
              <a:rPr lang="en-US" dirty="0" smtClean="0"/>
              <a:t>-and-swagger/</a:t>
            </a:r>
            <a:endParaRPr lang="en-US" dirty="0"/>
          </a:p>
        </p:txBody>
      </p:sp>
      <p:sp>
        <p:nvSpPr>
          <p:cNvPr id="13" name="Rectangle 12"/>
          <p:cNvSpPr/>
          <p:nvPr/>
        </p:nvSpPr>
        <p:spPr>
          <a:xfrm>
            <a:off x="2771553" y="5915638"/>
            <a:ext cx="9179442" cy="369332"/>
          </a:xfrm>
          <a:prstGeom prst="rect">
            <a:avLst/>
          </a:prstGeom>
        </p:spPr>
        <p:txBody>
          <a:bodyPr wrap="square">
            <a:spAutoFit/>
          </a:bodyPr>
          <a:lstStyle/>
          <a:p>
            <a:r>
              <a:rPr lang="en-US" dirty="0" smtClean="0"/>
              <a:t>https://</a:t>
            </a:r>
            <a:r>
              <a:rPr lang="en-US" dirty="0" err="1" smtClean="0"/>
              <a:t>github.com</a:t>
            </a:r>
            <a:r>
              <a:rPr lang="en-US" dirty="0" smtClean="0"/>
              <a:t>/swagger-</a:t>
            </a:r>
            <a:r>
              <a:rPr lang="en-US" dirty="0" err="1" smtClean="0"/>
              <a:t>api</a:t>
            </a:r>
            <a:r>
              <a:rPr lang="en-US" dirty="0" smtClean="0"/>
              <a:t>/swagger-spec/blob/master/examples/v2.0/</a:t>
            </a:r>
            <a:r>
              <a:rPr lang="en-US" dirty="0" err="1" smtClean="0"/>
              <a:t>json</a:t>
            </a:r>
            <a:r>
              <a:rPr lang="en-US" dirty="0" smtClean="0"/>
              <a:t>/</a:t>
            </a:r>
            <a:r>
              <a:rPr lang="en-US" dirty="0" err="1" smtClean="0"/>
              <a:t>petstore.json</a:t>
            </a:r>
            <a:endParaRPr lang="en-US" dirty="0"/>
          </a:p>
        </p:txBody>
      </p:sp>
      <p:pic>
        <p:nvPicPr>
          <p:cNvPr id="18" name="Picture 17"/>
          <p:cNvPicPr>
            <a:picLocks noChangeAspect="1"/>
          </p:cNvPicPr>
          <p:nvPr/>
        </p:nvPicPr>
        <p:blipFill>
          <a:blip r:embed="rId3"/>
          <a:stretch>
            <a:fillRect/>
          </a:stretch>
        </p:blipFill>
        <p:spPr>
          <a:xfrm>
            <a:off x="9740900" y="-29553"/>
            <a:ext cx="2451100" cy="939800"/>
          </a:xfrm>
          <a:prstGeom prst="rect">
            <a:avLst/>
          </a:prstGeom>
        </p:spPr>
      </p:pic>
      <p:pic>
        <p:nvPicPr>
          <p:cNvPr id="20" name="Picture 19"/>
          <p:cNvPicPr>
            <a:picLocks noChangeAspect="1"/>
          </p:cNvPicPr>
          <p:nvPr/>
        </p:nvPicPr>
        <p:blipFill>
          <a:blip r:embed="rId4"/>
          <a:stretch>
            <a:fillRect/>
          </a:stretch>
        </p:blipFill>
        <p:spPr>
          <a:xfrm>
            <a:off x="0" y="0"/>
            <a:ext cx="2595637" cy="93980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b="22210"/>
          <a:stretch/>
        </p:blipFill>
        <p:spPr>
          <a:xfrm>
            <a:off x="6510773" y="1406242"/>
            <a:ext cx="5440222" cy="3198415"/>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869" y="1406242"/>
            <a:ext cx="5931645" cy="3697121"/>
          </a:xfrm>
          <a:prstGeom prst="rect">
            <a:avLst/>
          </a:prstGeom>
        </p:spPr>
      </p:pic>
      <p:sp>
        <p:nvSpPr>
          <p:cNvPr id="9" name="Frame 8"/>
          <p:cNvSpPr/>
          <p:nvPr/>
        </p:nvSpPr>
        <p:spPr>
          <a:xfrm>
            <a:off x="693660" y="1656449"/>
            <a:ext cx="3519111" cy="760180"/>
          </a:xfrm>
          <a:prstGeom prst="frame">
            <a:avLst>
              <a:gd name="adj1" fmla="val 14315"/>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6759445" y="1899964"/>
            <a:ext cx="4915484" cy="690596"/>
          </a:xfrm>
          <a:prstGeom prst="frame">
            <a:avLst>
              <a:gd name="adj1" fmla="val 14315"/>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579976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842738" y="1172308"/>
            <a:ext cx="184731" cy="369332"/>
          </a:xfrm>
          <a:prstGeom prst="rect">
            <a:avLst/>
          </a:prstGeom>
          <a:noFill/>
        </p:spPr>
        <p:txBody>
          <a:bodyPr wrap="none" rtlCol="0">
            <a:spAutoFit/>
          </a:bodyPr>
          <a:lstStyle/>
          <a:p>
            <a:endParaRPr lang="en-US" dirty="0"/>
          </a:p>
        </p:txBody>
      </p:sp>
      <p:sp>
        <p:nvSpPr>
          <p:cNvPr id="5" name="Rectangle 4"/>
          <p:cNvSpPr/>
          <p:nvPr/>
        </p:nvSpPr>
        <p:spPr>
          <a:xfrm>
            <a:off x="2771553" y="6284970"/>
            <a:ext cx="9420447" cy="369332"/>
          </a:xfrm>
          <a:prstGeom prst="rect">
            <a:avLst/>
          </a:prstGeom>
        </p:spPr>
        <p:txBody>
          <a:bodyPr wrap="square">
            <a:spAutoFit/>
          </a:bodyPr>
          <a:lstStyle/>
          <a:p>
            <a:r>
              <a:rPr lang="en-US" dirty="0" smtClean="0"/>
              <a:t>http://</a:t>
            </a:r>
            <a:r>
              <a:rPr lang="en-US" dirty="0" err="1" smtClean="0"/>
              <a:t>apievangelist.com</a:t>
            </a:r>
            <a:r>
              <a:rPr lang="en-US" dirty="0" smtClean="0"/>
              <a:t>/2014/03/08/hello-world-product-</a:t>
            </a:r>
            <a:r>
              <a:rPr lang="en-US" dirty="0" err="1" smtClean="0"/>
              <a:t>api</a:t>
            </a:r>
            <a:r>
              <a:rPr lang="en-US" dirty="0" smtClean="0"/>
              <a:t>-with-blueprint-</a:t>
            </a:r>
            <a:r>
              <a:rPr lang="en-US" dirty="0" err="1" smtClean="0"/>
              <a:t>raml</a:t>
            </a:r>
            <a:r>
              <a:rPr lang="en-US" dirty="0" smtClean="0"/>
              <a:t>-and-swagger/</a:t>
            </a:r>
            <a:endParaRPr lang="en-US" dirty="0"/>
          </a:p>
        </p:txBody>
      </p:sp>
      <p:sp>
        <p:nvSpPr>
          <p:cNvPr id="13" name="Rectangle 12"/>
          <p:cNvSpPr/>
          <p:nvPr/>
        </p:nvSpPr>
        <p:spPr>
          <a:xfrm>
            <a:off x="2771553" y="5915638"/>
            <a:ext cx="9179442" cy="369332"/>
          </a:xfrm>
          <a:prstGeom prst="rect">
            <a:avLst/>
          </a:prstGeom>
        </p:spPr>
        <p:txBody>
          <a:bodyPr wrap="square">
            <a:spAutoFit/>
          </a:bodyPr>
          <a:lstStyle/>
          <a:p>
            <a:r>
              <a:rPr lang="en-US" dirty="0" smtClean="0"/>
              <a:t>https://</a:t>
            </a:r>
            <a:r>
              <a:rPr lang="en-US" dirty="0" err="1" smtClean="0"/>
              <a:t>github.com</a:t>
            </a:r>
            <a:r>
              <a:rPr lang="en-US" dirty="0" smtClean="0"/>
              <a:t>/swagger-</a:t>
            </a:r>
            <a:r>
              <a:rPr lang="en-US" dirty="0" err="1" smtClean="0"/>
              <a:t>api</a:t>
            </a:r>
            <a:r>
              <a:rPr lang="en-US" dirty="0" smtClean="0"/>
              <a:t>/swagger-spec/blob/master/examples/v2.0/</a:t>
            </a:r>
            <a:r>
              <a:rPr lang="en-US" dirty="0" err="1" smtClean="0"/>
              <a:t>json</a:t>
            </a:r>
            <a:r>
              <a:rPr lang="en-US" dirty="0" smtClean="0"/>
              <a:t>/</a:t>
            </a:r>
            <a:r>
              <a:rPr lang="en-US" dirty="0" err="1" smtClean="0"/>
              <a:t>petstore.json</a:t>
            </a:r>
            <a:endParaRPr lang="en-US" dirty="0"/>
          </a:p>
        </p:txBody>
      </p:sp>
      <p:pic>
        <p:nvPicPr>
          <p:cNvPr id="18" name="Picture 17"/>
          <p:cNvPicPr>
            <a:picLocks noChangeAspect="1"/>
          </p:cNvPicPr>
          <p:nvPr/>
        </p:nvPicPr>
        <p:blipFill>
          <a:blip r:embed="rId3"/>
          <a:stretch>
            <a:fillRect/>
          </a:stretch>
        </p:blipFill>
        <p:spPr>
          <a:xfrm>
            <a:off x="9740900" y="-29553"/>
            <a:ext cx="2451100" cy="939800"/>
          </a:xfrm>
          <a:prstGeom prst="rect">
            <a:avLst/>
          </a:prstGeom>
        </p:spPr>
      </p:pic>
      <p:pic>
        <p:nvPicPr>
          <p:cNvPr id="20" name="Picture 19"/>
          <p:cNvPicPr>
            <a:picLocks noChangeAspect="1"/>
          </p:cNvPicPr>
          <p:nvPr/>
        </p:nvPicPr>
        <p:blipFill>
          <a:blip r:embed="rId4"/>
          <a:stretch>
            <a:fillRect/>
          </a:stretch>
        </p:blipFill>
        <p:spPr>
          <a:xfrm>
            <a:off x="0" y="0"/>
            <a:ext cx="2595637" cy="93980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b="22210"/>
          <a:stretch/>
        </p:blipFill>
        <p:spPr>
          <a:xfrm>
            <a:off x="6510773" y="1406242"/>
            <a:ext cx="5440222" cy="3198415"/>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869" y="1406242"/>
            <a:ext cx="5931645" cy="3697121"/>
          </a:xfrm>
          <a:prstGeom prst="rect">
            <a:avLst/>
          </a:prstGeom>
        </p:spPr>
      </p:pic>
      <p:sp>
        <p:nvSpPr>
          <p:cNvPr id="9" name="Frame 8"/>
          <p:cNvSpPr/>
          <p:nvPr/>
        </p:nvSpPr>
        <p:spPr>
          <a:xfrm>
            <a:off x="595689" y="2494621"/>
            <a:ext cx="4858054" cy="1473221"/>
          </a:xfrm>
          <a:prstGeom prst="frame">
            <a:avLst>
              <a:gd name="adj1" fmla="val 6557"/>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6936618" y="2124387"/>
            <a:ext cx="4858054" cy="1549542"/>
          </a:xfrm>
          <a:prstGeom prst="frame">
            <a:avLst>
              <a:gd name="adj1" fmla="val 6557"/>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781823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1010" y="1927042"/>
            <a:ext cx="9144000" cy="461665"/>
          </a:xfrm>
          <a:prstGeom prst="rect">
            <a:avLst/>
          </a:prstGeom>
        </p:spPr>
        <p:txBody>
          <a:bodyPr wrap="square">
            <a:spAutoFit/>
          </a:bodyPr>
          <a:lstStyle/>
          <a:p>
            <a:r>
              <a:rPr lang="en-US" sz="2400" dirty="0">
                <a:solidFill>
                  <a:schemeClr val="tx1">
                    <a:lumMod val="65000"/>
                    <a:lumOff val="35000"/>
                  </a:schemeClr>
                </a:solidFill>
              </a:rPr>
              <a:t>1462 - First specs released by Leonardo (“ The Da Vinci code”)</a:t>
            </a:r>
          </a:p>
        </p:txBody>
      </p:sp>
      <p:sp>
        <p:nvSpPr>
          <p:cNvPr id="16" name="TextBox 15"/>
          <p:cNvSpPr txBox="1"/>
          <p:nvPr/>
        </p:nvSpPr>
        <p:spPr>
          <a:xfrm>
            <a:off x="532921" y="285751"/>
            <a:ext cx="5095177" cy="1138773"/>
          </a:xfrm>
          <a:prstGeom prst="rect">
            <a:avLst/>
          </a:prstGeom>
          <a:noFill/>
        </p:spPr>
        <p:txBody>
          <a:bodyPr wrap="none" rtlCol="0">
            <a:spAutoFit/>
          </a:bodyPr>
          <a:lstStyle/>
          <a:p>
            <a:pPr>
              <a:tabLst>
                <a:tab pos="269875" algn="l"/>
              </a:tabLst>
            </a:pPr>
            <a:r>
              <a:rPr lang="en-AU" sz="4000" dirty="0">
                <a:solidFill>
                  <a:srgbClr val="7FB202"/>
                </a:solidFill>
              </a:rPr>
              <a:t>A bit of history</a:t>
            </a:r>
          </a:p>
          <a:p>
            <a:pPr>
              <a:tabLst>
                <a:tab pos="269875" algn="l"/>
              </a:tabLst>
            </a:pPr>
            <a:r>
              <a:rPr lang="en-AU" sz="2800" dirty="0">
                <a:solidFill>
                  <a:srgbClr val="7FB202"/>
                </a:solidFill>
              </a:rPr>
              <a:t>We should always learn from past</a:t>
            </a:r>
            <a:endParaRPr lang="en-US" sz="2800" dirty="0">
              <a:solidFill>
                <a:srgbClr val="7FB202"/>
              </a:solidFill>
            </a:endParaRPr>
          </a:p>
        </p:txBody>
      </p:sp>
      <p:sp>
        <p:nvSpPr>
          <p:cNvPr id="4" name="Rectangle 3"/>
          <p:cNvSpPr/>
          <p:nvPr/>
        </p:nvSpPr>
        <p:spPr>
          <a:xfrm>
            <a:off x="581010" y="2546039"/>
            <a:ext cx="9144000" cy="461665"/>
          </a:xfrm>
          <a:prstGeom prst="rect">
            <a:avLst/>
          </a:prstGeom>
        </p:spPr>
        <p:txBody>
          <a:bodyPr wrap="square">
            <a:spAutoFit/>
          </a:bodyPr>
          <a:lstStyle/>
          <a:p>
            <a:r>
              <a:rPr lang="en-US" sz="2400" dirty="0">
                <a:solidFill>
                  <a:schemeClr val="tx1">
                    <a:lumMod val="65000"/>
                    <a:lumOff val="35000"/>
                  </a:schemeClr>
                </a:solidFill>
              </a:rPr>
              <a:t>2010 - </a:t>
            </a:r>
            <a:r>
              <a:rPr lang="en-US" sz="2400" dirty="0" err="1">
                <a:solidFill>
                  <a:schemeClr val="tx1">
                    <a:lumMod val="65000"/>
                    <a:lumOff val="35000"/>
                  </a:schemeClr>
                </a:solidFill>
              </a:rPr>
              <a:t>Wordnik</a:t>
            </a:r>
            <a:r>
              <a:rPr lang="en-US" sz="2400" dirty="0">
                <a:solidFill>
                  <a:schemeClr val="tx1">
                    <a:lumMod val="65000"/>
                    <a:lumOff val="35000"/>
                  </a:schemeClr>
                </a:solidFill>
              </a:rPr>
              <a:t> started (again) as internal project</a:t>
            </a:r>
          </a:p>
        </p:txBody>
      </p:sp>
      <p:sp>
        <p:nvSpPr>
          <p:cNvPr id="5" name="Rectangle 4"/>
          <p:cNvSpPr/>
          <p:nvPr/>
        </p:nvSpPr>
        <p:spPr>
          <a:xfrm>
            <a:off x="581010" y="3165036"/>
            <a:ext cx="9144000" cy="1200329"/>
          </a:xfrm>
          <a:prstGeom prst="rect">
            <a:avLst/>
          </a:prstGeom>
        </p:spPr>
        <p:txBody>
          <a:bodyPr wrap="square">
            <a:spAutoFit/>
          </a:bodyPr>
          <a:lstStyle/>
          <a:p>
            <a:r>
              <a:rPr lang="en-US" sz="2400" dirty="0">
                <a:solidFill>
                  <a:schemeClr val="tx1">
                    <a:lumMod val="65000"/>
                    <a:lumOff val="35000"/>
                  </a:schemeClr>
                </a:solidFill>
              </a:rPr>
              <a:t>2015 - </a:t>
            </a:r>
            <a:r>
              <a:rPr lang="en-US" sz="2400" dirty="0" err="1">
                <a:solidFill>
                  <a:schemeClr val="tx1">
                    <a:lumMod val="65000"/>
                    <a:lumOff val="35000"/>
                  </a:schemeClr>
                </a:solidFill>
              </a:rPr>
              <a:t>SmartBear</a:t>
            </a:r>
            <a:r>
              <a:rPr lang="en-US" sz="2400" dirty="0">
                <a:solidFill>
                  <a:schemeClr val="tx1">
                    <a:lumMod val="65000"/>
                    <a:lumOff val="35000"/>
                  </a:schemeClr>
                </a:solidFill>
              </a:rPr>
              <a:t> (maintainer with other  founding members such as Google, IBM and Microsoft) created a new organization called Open API initiative.</a:t>
            </a:r>
          </a:p>
        </p:txBody>
      </p:sp>
      <p:sp>
        <p:nvSpPr>
          <p:cNvPr id="6" name="Rectangle 5"/>
          <p:cNvSpPr/>
          <p:nvPr/>
        </p:nvSpPr>
        <p:spPr>
          <a:xfrm>
            <a:off x="581010" y="4522697"/>
            <a:ext cx="9144000" cy="830997"/>
          </a:xfrm>
          <a:prstGeom prst="rect">
            <a:avLst/>
          </a:prstGeom>
        </p:spPr>
        <p:txBody>
          <a:bodyPr wrap="square">
            <a:spAutoFit/>
          </a:bodyPr>
          <a:lstStyle/>
          <a:p>
            <a:r>
              <a:rPr lang="en-US" sz="2400" dirty="0">
                <a:solidFill>
                  <a:schemeClr val="tx1">
                    <a:lumMod val="65000"/>
                    <a:lumOff val="35000"/>
                  </a:schemeClr>
                </a:solidFill>
              </a:rPr>
              <a:t>2016 - Swagger renamed to Open API Specification and moved to github.</a:t>
            </a:r>
          </a:p>
        </p:txBody>
      </p:sp>
      <p:sp>
        <p:nvSpPr>
          <p:cNvPr id="7" name="Rectangle 6"/>
          <p:cNvSpPr/>
          <p:nvPr/>
        </p:nvSpPr>
        <p:spPr>
          <a:xfrm>
            <a:off x="581010" y="5511026"/>
            <a:ext cx="9144000" cy="461665"/>
          </a:xfrm>
          <a:prstGeom prst="rect">
            <a:avLst/>
          </a:prstGeom>
        </p:spPr>
        <p:txBody>
          <a:bodyPr wrap="square">
            <a:spAutoFit/>
          </a:bodyPr>
          <a:lstStyle/>
          <a:p>
            <a:r>
              <a:rPr lang="en-US" sz="2400" dirty="0">
                <a:solidFill>
                  <a:schemeClr val="tx1">
                    <a:lumMod val="65000"/>
                    <a:lumOff val="35000"/>
                  </a:schemeClr>
                </a:solidFill>
              </a:rPr>
              <a:t>2016 – </a:t>
            </a:r>
            <a:r>
              <a:rPr lang="en-US" sz="2400" dirty="0" err="1">
                <a:solidFill>
                  <a:schemeClr val="tx1">
                    <a:lumMod val="65000"/>
                    <a:lumOff val="35000"/>
                  </a:schemeClr>
                </a:solidFill>
              </a:rPr>
              <a:t>OpenApi</a:t>
            </a:r>
            <a:r>
              <a:rPr lang="en-US" sz="2400" dirty="0">
                <a:solidFill>
                  <a:schemeClr val="tx1">
                    <a:lumMod val="65000"/>
                    <a:lumOff val="35000"/>
                  </a:schemeClr>
                </a:solidFill>
              </a:rPr>
              <a:t> v3 working in progress</a:t>
            </a:r>
          </a:p>
        </p:txBody>
      </p:sp>
      <p:pic>
        <p:nvPicPr>
          <p:cNvPr id="2050" name="Picture 2" descr="ttps://avatars3.githubusercontent.com/u/16343502?v=3&amp;s=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5335" y="4873217"/>
            <a:ext cx="480477" cy="48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57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842738" y="1172308"/>
            <a:ext cx="184731" cy="369332"/>
          </a:xfrm>
          <a:prstGeom prst="rect">
            <a:avLst/>
          </a:prstGeom>
          <a:noFill/>
        </p:spPr>
        <p:txBody>
          <a:bodyPr wrap="none" rtlCol="0">
            <a:spAutoFit/>
          </a:bodyPr>
          <a:lstStyle/>
          <a:p>
            <a:endParaRPr lang="en-US" dirty="0"/>
          </a:p>
        </p:txBody>
      </p:sp>
      <p:sp>
        <p:nvSpPr>
          <p:cNvPr id="5" name="Rectangle 4"/>
          <p:cNvSpPr/>
          <p:nvPr/>
        </p:nvSpPr>
        <p:spPr>
          <a:xfrm>
            <a:off x="2771553" y="6284970"/>
            <a:ext cx="9420447" cy="369332"/>
          </a:xfrm>
          <a:prstGeom prst="rect">
            <a:avLst/>
          </a:prstGeom>
        </p:spPr>
        <p:txBody>
          <a:bodyPr wrap="square">
            <a:spAutoFit/>
          </a:bodyPr>
          <a:lstStyle/>
          <a:p>
            <a:r>
              <a:rPr lang="en-US" dirty="0" smtClean="0"/>
              <a:t>http://</a:t>
            </a:r>
            <a:r>
              <a:rPr lang="en-US" dirty="0" err="1" smtClean="0"/>
              <a:t>apievangelist.com</a:t>
            </a:r>
            <a:r>
              <a:rPr lang="en-US" dirty="0" smtClean="0"/>
              <a:t>/2014/03/08/hello-world-product-</a:t>
            </a:r>
            <a:r>
              <a:rPr lang="en-US" dirty="0" err="1" smtClean="0"/>
              <a:t>api</a:t>
            </a:r>
            <a:r>
              <a:rPr lang="en-US" dirty="0" smtClean="0"/>
              <a:t>-with-blueprint-</a:t>
            </a:r>
            <a:r>
              <a:rPr lang="en-US" dirty="0" err="1" smtClean="0"/>
              <a:t>raml</a:t>
            </a:r>
            <a:r>
              <a:rPr lang="en-US" dirty="0" smtClean="0"/>
              <a:t>-and-swagger/</a:t>
            </a:r>
            <a:endParaRPr lang="en-US" dirty="0"/>
          </a:p>
        </p:txBody>
      </p:sp>
      <p:sp>
        <p:nvSpPr>
          <p:cNvPr id="13" name="Rectangle 12"/>
          <p:cNvSpPr/>
          <p:nvPr/>
        </p:nvSpPr>
        <p:spPr>
          <a:xfrm>
            <a:off x="2771553" y="5915638"/>
            <a:ext cx="9179442" cy="369332"/>
          </a:xfrm>
          <a:prstGeom prst="rect">
            <a:avLst/>
          </a:prstGeom>
        </p:spPr>
        <p:txBody>
          <a:bodyPr wrap="square">
            <a:spAutoFit/>
          </a:bodyPr>
          <a:lstStyle/>
          <a:p>
            <a:r>
              <a:rPr lang="en-US" dirty="0" smtClean="0"/>
              <a:t>https://</a:t>
            </a:r>
            <a:r>
              <a:rPr lang="en-US" dirty="0" err="1" smtClean="0"/>
              <a:t>github.com</a:t>
            </a:r>
            <a:r>
              <a:rPr lang="en-US" dirty="0" smtClean="0"/>
              <a:t>/swagger-</a:t>
            </a:r>
            <a:r>
              <a:rPr lang="en-US" dirty="0" err="1" smtClean="0"/>
              <a:t>api</a:t>
            </a:r>
            <a:r>
              <a:rPr lang="en-US" dirty="0" smtClean="0"/>
              <a:t>/swagger-spec/blob/master/examples/v2.0/</a:t>
            </a:r>
            <a:r>
              <a:rPr lang="en-US" dirty="0" err="1" smtClean="0"/>
              <a:t>json</a:t>
            </a:r>
            <a:r>
              <a:rPr lang="en-US" dirty="0" smtClean="0"/>
              <a:t>/</a:t>
            </a:r>
            <a:r>
              <a:rPr lang="en-US" dirty="0" err="1" smtClean="0"/>
              <a:t>petstore.json</a:t>
            </a:r>
            <a:endParaRPr lang="en-US" dirty="0"/>
          </a:p>
        </p:txBody>
      </p:sp>
      <p:pic>
        <p:nvPicPr>
          <p:cNvPr id="18" name="Picture 17"/>
          <p:cNvPicPr>
            <a:picLocks noChangeAspect="1"/>
          </p:cNvPicPr>
          <p:nvPr/>
        </p:nvPicPr>
        <p:blipFill>
          <a:blip r:embed="rId3"/>
          <a:stretch>
            <a:fillRect/>
          </a:stretch>
        </p:blipFill>
        <p:spPr>
          <a:xfrm>
            <a:off x="9740900" y="-29553"/>
            <a:ext cx="2451100" cy="939800"/>
          </a:xfrm>
          <a:prstGeom prst="rect">
            <a:avLst/>
          </a:prstGeom>
        </p:spPr>
      </p:pic>
      <p:pic>
        <p:nvPicPr>
          <p:cNvPr id="20" name="Picture 19"/>
          <p:cNvPicPr>
            <a:picLocks noChangeAspect="1"/>
          </p:cNvPicPr>
          <p:nvPr/>
        </p:nvPicPr>
        <p:blipFill>
          <a:blip r:embed="rId4"/>
          <a:stretch>
            <a:fillRect/>
          </a:stretch>
        </p:blipFill>
        <p:spPr>
          <a:xfrm>
            <a:off x="0" y="0"/>
            <a:ext cx="2595637" cy="93980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b="22210"/>
          <a:stretch/>
        </p:blipFill>
        <p:spPr>
          <a:xfrm>
            <a:off x="6510773" y="1406242"/>
            <a:ext cx="5440222" cy="3198415"/>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869" y="1406242"/>
            <a:ext cx="5931645" cy="3697121"/>
          </a:xfrm>
          <a:prstGeom prst="rect">
            <a:avLst/>
          </a:prstGeom>
        </p:spPr>
      </p:pic>
      <p:sp>
        <p:nvSpPr>
          <p:cNvPr id="9" name="Frame 8"/>
          <p:cNvSpPr/>
          <p:nvPr/>
        </p:nvSpPr>
        <p:spPr>
          <a:xfrm>
            <a:off x="842664" y="3722914"/>
            <a:ext cx="5394850" cy="1380449"/>
          </a:xfrm>
          <a:prstGeom prst="frame">
            <a:avLst>
              <a:gd name="adj1" fmla="val 6557"/>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7092941" y="3347357"/>
            <a:ext cx="4858054" cy="1322686"/>
          </a:xfrm>
          <a:prstGeom prst="frame">
            <a:avLst>
              <a:gd name="adj1" fmla="val 6557"/>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01677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842738" y="1172308"/>
            <a:ext cx="184731" cy="369332"/>
          </a:xfrm>
          <a:prstGeom prst="rect">
            <a:avLst/>
          </a:prstGeom>
          <a:noFill/>
        </p:spPr>
        <p:txBody>
          <a:bodyPr wrap="none" rtlCol="0">
            <a:spAutoFit/>
          </a:bodyPr>
          <a:lstStyle/>
          <a:p>
            <a:endParaRPr lang="en-US" dirty="0"/>
          </a:p>
        </p:txBody>
      </p:sp>
      <p:sp>
        <p:nvSpPr>
          <p:cNvPr id="11" name="TextBox 10"/>
          <p:cNvSpPr txBox="1"/>
          <p:nvPr/>
        </p:nvSpPr>
        <p:spPr>
          <a:xfrm>
            <a:off x="6904892" y="2121877"/>
            <a:ext cx="184731" cy="369332"/>
          </a:xfrm>
          <a:prstGeom prst="rect">
            <a:avLst/>
          </a:prstGeom>
          <a:noFill/>
        </p:spPr>
        <p:txBody>
          <a:bodyPr wrap="none" rtlCol="0">
            <a:spAutoFit/>
          </a:bodyPr>
          <a:lstStyle/>
          <a:p>
            <a:endParaRPr lang="en-US" dirty="0"/>
          </a:p>
        </p:txBody>
      </p:sp>
      <p:sp>
        <p:nvSpPr>
          <p:cNvPr id="6" name="Title 1"/>
          <p:cNvSpPr>
            <a:spLocks noGrp="1"/>
          </p:cNvSpPr>
          <p:nvPr>
            <p:ph type="title"/>
          </p:nvPr>
        </p:nvSpPr>
        <p:spPr>
          <a:xfrm>
            <a:off x="838200" y="365125"/>
            <a:ext cx="10515600" cy="1325563"/>
          </a:xfrm>
        </p:spPr>
        <p:txBody>
          <a:bodyPr>
            <a:normAutofit fontScale="90000"/>
          </a:bodyPr>
          <a:lstStyle/>
          <a:p>
            <a:r>
              <a:rPr lang="en-US" dirty="0" smtClean="0"/>
              <a:t>Choosing an API Design Language/Framework</a:t>
            </a:r>
            <a:endParaRPr lang="en-US" dirty="0"/>
          </a:p>
        </p:txBody>
      </p:sp>
      <p:sp>
        <p:nvSpPr>
          <p:cNvPr id="3" name="TextBox 2"/>
          <p:cNvSpPr txBox="1"/>
          <p:nvPr/>
        </p:nvSpPr>
        <p:spPr>
          <a:xfrm>
            <a:off x="999937" y="1829188"/>
            <a:ext cx="6089686" cy="3785652"/>
          </a:xfrm>
          <a:prstGeom prst="rect">
            <a:avLst/>
          </a:prstGeom>
          <a:noFill/>
        </p:spPr>
        <p:txBody>
          <a:bodyPr wrap="square" rtlCol="0">
            <a:spAutoFit/>
          </a:bodyPr>
          <a:lstStyle/>
          <a:p>
            <a:pPr marL="457200" indent="-457200">
              <a:buFont typeface="+mj-lt"/>
              <a:buAutoNum type="arabicPeriod"/>
            </a:pPr>
            <a:r>
              <a:rPr lang="en-US" sz="2400" dirty="0" smtClean="0"/>
              <a:t>Bottom up or top down?</a:t>
            </a:r>
          </a:p>
          <a:p>
            <a:pPr marL="457200" indent="-457200">
              <a:buFont typeface="+mj-lt"/>
              <a:buAutoNum type="arabicPeriod"/>
            </a:pPr>
            <a:r>
              <a:rPr lang="en-US" sz="2400" dirty="0" smtClean="0"/>
              <a:t>What are my target technologies?</a:t>
            </a:r>
          </a:p>
          <a:p>
            <a:pPr marL="457200" indent="-457200">
              <a:buFont typeface="+mj-lt"/>
              <a:buAutoNum type="arabicPeriod"/>
            </a:pPr>
            <a:r>
              <a:rPr lang="en-US" sz="2400" smtClean="0"/>
              <a:t>Do I need specific features?</a:t>
            </a:r>
            <a:endParaRPr lang="en-US" sz="2400" dirty="0" smtClean="0"/>
          </a:p>
          <a:p>
            <a:pPr marL="457200" indent="-457200">
              <a:buFont typeface="+mj-lt"/>
              <a:buAutoNum type="arabicPeriod"/>
            </a:pPr>
            <a:endParaRPr lang="en-US" sz="2400" dirty="0"/>
          </a:p>
          <a:p>
            <a:pPr marL="457200" indent="-457200">
              <a:buFont typeface="+mj-lt"/>
              <a:buAutoNum type="arabicPeriod"/>
            </a:pPr>
            <a:endParaRPr lang="en-US" sz="2400" dirty="0" smtClean="0"/>
          </a:p>
          <a:p>
            <a:pPr marL="742950" lvl="1" indent="-285750">
              <a:buFont typeface="Arial" charset="0"/>
              <a:buChar char="•"/>
            </a:pPr>
            <a:r>
              <a:rPr lang="en-US" sz="2400" dirty="0" smtClean="0"/>
              <a:t>What is my team familiar with?</a:t>
            </a:r>
          </a:p>
          <a:p>
            <a:pPr marL="742950" lvl="1" indent="-285750">
              <a:buFont typeface="Arial" charset="0"/>
              <a:buChar char="•"/>
            </a:pPr>
            <a:r>
              <a:rPr lang="en-US" sz="2400" dirty="0" smtClean="0"/>
              <a:t>How ‘Cloudy’ do I need to be?</a:t>
            </a:r>
          </a:p>
          <a:p>
            <a:pPr marL="742950" lvl="1" indent="-285750">
              <a:buFont typeface="Arial" charset="0"/>
              <a:buChar char="•"/>
            </a:pPr>
            <a:r>
              <a:rPr lang="en-US" sz="2400" dirty="0" smtClean="0"/>
              <a:t>What support model do I need?</a:t>
            </a:r>
          </a:p>
          <a:p>
            <a:pPr marL="742950" lvl="1" indent="-285750">
              <a:buFont typeface="Arial" charset="0"/>
              <a:buChar char="•"/>
            </a:pPr>
            <a:r>
              <a:rPr lang="en-US" sz="2400" dirty="0" smtClean="0"/>
              <a:t>Test the tools?</a:t>
            </a:r>
          </a:p>
          <a:p>
            <a:pPr marL="285750" indent="-285750">
              <a:buFont typeface="Arial" charset="0"/>
              <a:buChar char="•"/>
            </a:pPr>
            <a:endParaRPr lang="en-US" sz="2400" dirty="0"/>
          </a:p>
        </p:txBody>
      </p:sp>
      <p:sp>
        <p:nvSpPr>
          <p:cNvPr id="4" name="TextBox 3"/>
          <p:cNvSpPr txBox="1"/>
          <p:nvPr/>
        </p:nvSpPr>
        <p:spPr>
          <a:xfrm>
            <a:off x="6596743" y="4337869"/>
            <a:ext cx="5029200" cy="2123658"/>
          </a:xfrm>
          <a:prstGeom prst="rect">
            <a:avLst/>
          </a:prstGeom>
          <a:noFill/>
        </p:spPr>
        <p:txBody>
          <a:bodyPr wrap="square" rtlCol="0">
            <a:spAutoFit/>
          </a:bodyPr>
          <a:lstStyle/>
          <a:p>
            <a:r>
              <a:rPr lang="is-IS" sz="2400" dirty="0" smtClean="0"/>
              <a:t>… but remember </a:t>
            </a:r>
            <a:r>
              <a:rPr lang="is-IS" sz="2800" dirty="0" smtClean="0"/>
              <a:t>a </a:t>
            </a:r>
            <a:r>
              <a:rPr lang="is-IS" sz="2800" b="1" dirty="0" smtClean="0"/>
              <a:t>good REST service design is what you are really trying to acheive</a:t>
            </a:r>
            <a:r>
              <a:rPr lang="is-IS" sz="2400" b="1" dirty="0" smtClean="0"/>
              <a:t> </a:t>
            </a:r>
            <a:r>
              <a:rPr lang="is-IS" sz="2400" dirty="0" smtClean="0"/>
              <a:t>regardless of what language you choose to express it in.</a:t>
            </a:r>
            <a:endParaRPr lang="en-US" sz="2400" dirty="0"/>
          </a:p>
        </p:txBody>
      </p:sp>
    </p:spTree>
    <p:extLst>
      <p:ext uri="{BB962C8B-B14F-4D97-AF65-F5344CB8AC3E}">
        <p14:creationId xmlns:p14="http://schemas.microsoft.com/office/powerpoint/2010/main" val="17746845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406055" y="1736481"/>
            <a:ext cx="184731" cy="300082"/>
          </a:xfrm>
          <a:prstGeom prst="rect">
            <a:avLst/>
          </a:prstGeom>
          <a:noFill/>
        </p:spPr>
        <p:txBody>
          <a:bodyPr wrap="none" rtlCol="0">
            <a:spAutoFit/>
          </a:bodyPr>
          <a:lstStyle/>
          <a:p>
            <a:endParaRPr lang="en-US" sz="1350" dirty="0"/>
          </a:p>
        </p:txBody>
      </p:sp>
      <p:sp>
        <p:nvSpPr>
          <p:cNvPr id="11" name="TextBox 10"/>
          <p:cNvSpPr txBox="1"/>
          <p:nvPr/>
        </p:nvSpPr>
        <p:spPr>
          <a:xfrm>
            <a:off x="6702671" y="2448658"/>
            <a:ext cx="184731" cy="300082"/>
          </a:xfrm>
          <a:prstGeom prst="rect">
            <a:avLst/>
          </a:prstGeom>
          <a:noFill/>
        </p:spPr>
        <p:txBody>
          <a:bodyPr wrap="none" rtlCol="0">
            <a:spAutoFit/>
          </a:bodyPr>
          <a:lstStyle/>
          <a:p>
            <a:endParaRPr lang="en-US" sz="1350" dirty="0"/>
          </a:p>
        </p:txBody>
      </p:sp>
      <p:sp>
        <p:nvSpPr>
          <p:cNvPr id="2" name="Title 1"/>
          <p:cNvSpPr>
            <a:spLocks noGrp="1"/>
          </p:cNvSpPr>
          <p:nvPr>
            <p:ph type="title"/>
          </p:nvPr>
        </p:nvSpPr>
        <p:spPr>
          <a:xfrm>
            <a:off x="1981200" y="156651"/>
            <a:ext cx="8229600" cy="1143000"/>
          </a:xfrm>
        </p:spPr>
        <p:txBody>
          <a:bodyPr/>
          <a:lstStyle/>
          <a:p>
            <a:r>
              <a:rPr lang="en-US" dirty="0" smtClean="0"/>
              <a:t>Product </a:t>
            </a:r>
            <a:r>
              <a:rPr lang="en-US" smtClean="0"/>
              <a:t>Driven Spec Choice</a:t>
            </a:r>
            <a:endParaRPr lang="en-US" dirty="0"/>
          </a:p>
        </p:txBody>
      </p:sp>
      <p:pic>
        <p:nvPicPr>
          <p:cNvPr id="1036" name="Picture 12" descr="https://documents.lucidchart.com/documents/0894611d-96ae-4edf-aef6-4aece2000cce/pages/0_0?a=187&amp;x=113&amp;y=186&amp;w=1202&amp;h=747&amp;store=1&amp;accept=image%2F*&amp;auth=LCA%20957620643325f784c9e10a3e871b8c4b86daf1d2-ts%3D14754503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224" y="1509252"/>
            <a:ext cx="8582025"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249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406055" y="1736481"/>
            <a:ext cx="184731" cy="300082"/>
          </a:xfrm>
          <a:prstGeom prst="rect">
            <a:avLst/>
          </a:prstGeom>
          <a:noFill/>
        </p:spPr>
        <p:txBody>
          <a:bodyPr wrap="none" rtlCol="0">
            <a:spAutoFit/>
          </a:bodyPr>
          <a:lstStyle/>
          <a:p>
            <a:endParaRPr lang="en-US" sz="1350" dirty="0"/>
          </a:p>
        </p:txBody>
      </p:sp>
      <p:sp>
        <p:nvSpPr>
          <p:cNvPr id="11" name="TextBox 10"/>
          <p:cNvSpPr txBox="1"/>
          <p:nvPr/>
        </p:nvSpPr>
        <p:spPr>
          <a:xfrm>
            <a:off x="6702671" y="2448658"/>
            <a:ext cx="184731" cy="300082"/>
          </a:xfrm>
          <a:prstGeom prst="rect">
            <a:avLst/>
          </a:prstGeom>
          <a:noFill/>
        </p:spPr>
        <p:txBody>
          <a:bodyPr wrap="none" rtlCol="0">
            <a:spAutoFit/>
          </a:bodyPr>
          <a:lstStyle/>
          <a:p>
            <a:endParaRPr lang="en-US" sz="1350" dirty="0"/>
          </a:p>
        </p:txBody>
      </p:sp>
      <p:sp>
        <p:nvSpPr>
          <p:cNvPr id="6" name="Title 1"/>
          <p:cNvSpPr>
            <a:spLocks noGrp="1"/>
          </p:cNvSpPr>
          <p:nvPr>
            <p:ph type="title"/>
          </p:nvPr>
        </p:nvSpPr>
        <p:spPr>
          <a:xfrm>
            <a:off x="2851686" y="319933"/>
            <a:ext cx="7886700" cy="994172"/>
          </a:xfrm>
        </p:spPr>
        <p:txBody>
          <a:bodyPr/>
          <a:lstStyle/>
          <a:p>
            <a:pPr algn="l"/>
            <a:r>
              <a:rPr lang="en-US" dirty="0" smtClean="0"/>
              <a:t>Seek technical advice </a:t>
            </a:r>
            <a:r>
              <a:rPr lang="is-IS" dirty="0" smtClean="0"/>
              <a:t>…</a:t>
            </a:r>
            <a:endParaRPr lang="en-US" dirty="0"/>
          </a:p>
        </p:txBody>
      </p:sp>
    </p:spTree>
    <p:extLst>
      <p:ext uri="{BB962C8B-B14F-4D97-AF65-F5344CB8AC3E}">
        <p14:creationId xmlns:p14="http://schemas.microsoft.com/office/powerpoint/2010/main" val="15192287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406055" y="1736481"/>
            <a:ext cx="184731" cy="300082"/>
          </a:xfrm>
          <a:prstGeom prst="rect">
            <a:avLst/>
          </a:prstGeom>
          <a:noFill/>
        </p:spPr>
        <p:txBody>
          <a:bodyPr wrap="none" rtlCol="0">
            <a:spAutoFit/>
          </a:bodyPr>
          <a:lstStyle/>
          <a:p>
            <a:endParaRPr lang="en-US" sz="1350" dirty="0"/>
          </a:p>
        </p:txBody>
      </p:sp>
      <p:sp>
        <p:nvSpPr>
          <p:cNvPr id="11" name="TextBox 10"/>
          <p:cNvSpPr txBox="1"/>
          <p:nvPr/>
        </p:nvSpPr>
        <p:spPr>
          <a:xfrm>
            <a:off x="6702671" y="2448658"/>
            <a:ext cx="184731" cy="300082"/>
          </a:xfrm>
          <a:prstGeom prst="rect">
            <a:avLst/>
          </a:prstGeom>
          <a:noFill/>
        </p:spPr>
        <p:txBody>
          <a:bodyPr wrap="none" rtlCol="0">
            <a:spAutoFit/>
          </a:bodyPr>
          <a:lstStyle/>
          <a:p>
            <a:endParaRPr lang="en-US" sz="1350" dirty="0"/>
          </a:p>
        </p:txBody>
      </p:sp>
      <p:pic>
        <p:nvPicPr>
          <p:cNvPr id="2" name="Picture 1"/>
          <p:cNvPicPr>
            <a:picLocks noChangeAspect="1"/>
          </p:cNvPicPr>
          <p:nvPr/>
        </p:nvPicPr>
        <p:blipFill>
          <a:blip r:embed="rId3"/>
          <a:stretch>
            <a:fillRect/>
          </a:stretch>
        </p:blipFill>
        <p:spPr>
          <a:xfrm>
            <a:off x="3468328" y="1446842"/>
            <a:ext cx="4930877" cy="4930877"/>
          </a:xfrm>
          <a:prstGeom prst="rect">
            <a:avLst/>
          </a:prstGeom>
        </p:spPr>
      </p:pic>
      <p:sp>
        <p:nvSpPr>
          <p:cNvPr id="7" name="Title 1"/>
          <p:cNvSpPr txBox="1">
            <a:spLocks/>
          </p:cNvSpPr>
          <p:nvPr/>
        </p:nvSpPr>
        <p:spPr>
          <a:xfrm>
            <a:off x="2851686" y="319933"/>
            <a:ext cx="7886700" cy="99417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mtClean="0"/>
              <a:t>Seek technical advice </a:t>
            </a:r>
            <a:r>
              <a:rPr lang="is-IS" smtClean="0"/>
              <a:t>…</a:t>
            </a:r>
            <a:endParaRPr lang="en-US" dirty="0"/>
          </a:p>
        </p:txBody>
      </p:sp>
    </p:spTree>
    <p:extLst>
      <p:ext uri="{BB962C8B-B14F-4D97-AF65-F5344CB8AC3E}">
        <p14:creationId xmlns:p14="http://schemas.microsoft.com/office/powerpoint/2010/main" val="3089154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406055" y="1736481"/>
            <a:ext cx="184731" cy="300082"/>
          </a:xfrm>
          <a:prstGeom prst="rect">
            <a:avLst/>
          </a:prstGeom>
          <a:noFill/>
        </p:spPr>
        <p:txBody>
          <a:bodyPr wrap="none" rtlCol="0">
            <a:spAutoFit/>
          </a:bodyPr>
          <a:lstStyle/>
          <a:p>
            <a:endParaRPr lang="en-US" sz="1350" dirty="0"/>
          </a:p>
        </p:txBody>
      </p:sp>
      <p:sp>
        <p:nvSpPr>
          <p:cNvPr id="11" name="TextBox 10"/>
          <p:cNvSpPr txBox="1"/>
          <p:nvPr/>
        </p:nvSpPr>
        <p:spPr>
          <a:xfrm>
            <a:off x="6702671" y="2448658"/>
            <a:ext cx="184731" cy="300082"/>
          </a:xfrm>
          <a:prstGeom prst="rect">
            <a:avLst/>
          </a:prstGeom>
          <a:noFill/>
        </p:spPr>
        <p:txBody>
          <a:bodyPr wrap="none" rtlCol="0">
            <a:spAutoFit/>
          </a:bodyPr>
          <a:lstStyle/>
          <a:p>
            <a:endParaRPr lang="en-US" sz="1350" dirty="0"/>
          </a:p>
        </p:txBody>
      </p:sp>
      <p:sp>
        <p:nvSpPr>
          <p:cNvPr id="2" name="Title 1"/>
          <p:cNvSpPr>
            <a:spLocks noGrp="1"/>
          </p:cNvSpPr>
          <p:nvPr>
            <p:ph type="title"/>
          </p:nvPr>
        </p:nvSpPr>
        <p:spPr>
          <a:xfrm>
            <a:off x="1981200" y="156651"/>
            <a:ext cx="8229600" cy="1143000"/>
          </a:xfrm>
        </p:spPr>
        <p:txBody>
          <a:bodyPr/>
          <a:lstStyle/>
          <a:p>
            <a:r>
              <a:rPr lang="en-US" dirty="0" smtClean="0"/>
              <a:t>Product </a:t>
            </a:r>
            <a:r>
              <a:rPr lang="en-US" smtClean="0"/>
              <a:t>Driven Spec Choice</a:t>
            </a:r>
            <a:endParaRPr lang="en-US" dirty="0"/>
          </a:p>
        </p:txBody>
      </p:sp>
      <p:pic>
        <p:nvPicPr>
          <p:cNvPr id="1036" name="Picture 12" descr="https://documents.lucidchart.com/documents/0894611d-96ae-4edf-aef6-4aece2000cce/pages/0_0?a=187&amp;x=113&amp;y=186&amp;w=1202&amp;h=747&amp;store=1&amp;accept=image%2F*&amp;auth=LCA%20957620643325f784c9e10a3e871b8c4b86daf1d2-ts%3D14754503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224" y="1509252"/>
            <a:ext cx="8582025"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5532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406055" y="1736481"/>
            <a:ext cx="184731" cy="300082"/>
          </a:xfrm>
          <a:prstGeom prst="rect">
            <a:avLst/>
          </a:prstGeom>
          <a:noFill/>
        </p:spPr>
        <p:txBody>
          <a:bodyPr wrap="none" rtlCol="0">
            <a:spAutoFit/>
          </a:bodyPr>
          <a:lstStyle/>
          <a:p>
            <a:endParaRPr lang="en-US" sz="1350" dirty="0"/>
          </a:p>
        </p:txBody>
      </p:sp>
      <p:sp>
        <p:nvSpPr>
          <p:cNvPr id="11" name="TextBox 10"/>
          <p:cNvSpPr txBox="1"/>
          <p:nvPr/>
        </p:nvSpPr>
        <p:spPr>
          <a:xfrm>
            <a:off x="6702671" y="2448658"/>
            <a:ext cx="184731" cy="300082"/>
          </a:xfrm>
          <a:prstGeom prst="rect">
            <a:avLst/>
          </a:prstGeom>
          <a:noFill/>
        </p:spPr>
        <p:txBody>
          <a:bodyPr wrap="none" rtlCol="0">
            <a:spAutoFit/>
          </a:bodyPr>
          <a:lstStyle/>
          <a:p>
            <a:endParaRPr lang="en-US" sz="1350" dirty="0"/>
          </a:p>
        </p:txBody>
      </p:sp>
      <p:sp>
        <p:nvSpPr>
          <p:cNvPr id="2" name="Title 1"/>
          <p:cNvSpPr>
            <a:spLocks noGrp="1"/>
          </p:cNvSpPr>
          <p:nvPr>
            <p:ph type="title"/>
          </p:nvPr>
        </p:nvSpPr>
        <p:spPr>
          <a:xfrm>
            <a:off x="1981200" y="156651"/>
            <a:ext cx="8229600" cy="1143000"/>
          </a:xfrm>
        </p:spPr>
        <p:txBody>
          <a:bodyPr/>
          <a:lstStyle/>
          <a:p>
            <a:r>
              <a:rPr lang="en-US" dirty="0" smtClean="0"/>
              <a:t>Product </a:t>
            </a:r>
            <a:r>
              <a:rPr lang="en-US" smtClean="0"/>
              <a:t>Driven Spec Choice</a:t>
            </a:r>
            <a:endParaRPr lang="en-US" dirty="0"/>
          </a:p>
        </p:txBody>
      </p:sp>
      <p:pic>
        <p:nvPicPr>
          <p:cNvPr id="1034" name="Picture 10" descr="https://documents.lucidchart.com/documents/5cf9396a-1fd1-491c-9924-23f2b94e3335/pages/0_0?a=901&amp;x=84&amp;y=126&amp;w=1232&amp;h=810&amp;store=1&amp;accept=image%2F*&amp;auth=LCA%2015cd28ce2c3f27f48ab3879ba265c96dd81ee0d8-ts%3D14754462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1076325"/>
            <a:ext cx="8801100" cy="578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2961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1224116"/>
            <a:ext cx="12192000" cy="5633884"/>
          </a:xfrm>
          <a:prstGeom prst="rect">
            <a:avLst/>
          </a:prstGeom>
        </p:spPr>
      </p:pic>
      <p:sp>
        <p:nvSpPr>
          <p:cNvPr id="4" name="Title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t>Polyglot!</a:t>
            </a:r>
          </a:p>
        </p:txBody>
      </p:sp>
    </p:spTree>
    <p:extLst>
      <p:ext uri="{BB962C8B-B14F-4D97-AF65-F5344CB8AC3E}">
        <p14:creationId xmlns:p14="http://schemas.microsoft.com/office/powerpoint/2010/main" val="11798424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55653" y="1876144"/>
            <a:ext cx="7465914" cy="369332"/>
          </a:xfrm>
          <a:prstGeom prst="rect">
            <a:avLst/>
          </a:prstGeom>
        </p:spPr>
        <p:txBody>
          <a:bodyPr wrap="square">
            <a:spAutoFit/>
          </a:bodyPr>
          <a:lstStyle/>
          <a:p>
            <a:r>
              <a:rPr lang="en-US" dirty="0"/>
              <a:t>http://</a:t>
            </a:r>
            <a:r>
              <a:rPr lang="en-US" dirty="0" err="1"/>
              <a:t>www.miramax.com</a:t>
            </a:r>
            <a:r>
              <a:rPr lang="en-US" dirty="0"/>
              <a:t>/subscript/pulp-fiction-celebrating-20-years/</a:t>
            </a:r>
          </a:p>
        </p:txBody>
      </p:sp>
      <p:sp>
        <p:nvSpPr>
          <p:cNvPr id="15" name="Rectangle 14"/>
          <p:cNvSpPr/>
          <p:nvPr/>
        </p:nvSpPr>
        <p:spPr>
          <a:xfrm>
            <a:off x="755653" y="474320"/>
            <a:ext cx="7465914" cy="461665"/>
          </a:xfrm>
          <a:prstGeom prst="rect">
            <a:avLst/>
          </a:prstGeom>
        </p:spPr>
        <p:txBody>
          <a:bodyPr wrap="square">
            <a:spAutoFit/>
          </a:bodyPr>
          <a:lstStyle/>
          <a:p>
            <a:r>
              <a:rPr lang="en-US" sz="2400" dirty="0"/>
              <a:t>Images credit:</a:t>
            </a:r>
          </a:p>
        </p:txBody>
      </p:sp>
      <p:sp>
        <p:nvSpPr>
          <p:cNvPr id="6" name="Rectangle 5"/>
          <p:cNvSpPr/>
          <p:nvPr/>
        </p:nvSpPr>
        <p:spPr>
          <a:xfrm>
            <a:off x="755653" y="2490989"/>
            <a:ext cx="6593960" cy="369332"/>
          </a:xfrm>
          <a:prstGeom prst="rect">
            <a:avLst/>
          </a:prstGeom>
        </p:spPr>
        <p:txBody>
          <a:bodyPr wrap="square">
            <a:spAutoFit/>
          </a:bodyPr>
          <a:lstStyle/>
          <a:p>
            <a:r>
              <a:rPr lang="en-US" dirty="0"/>
              <a:t>https://</a:t>
            </a:r>
            <a:r>
              <a:rPr lang="en-US" dirty="0" err="1"/>
              <a:t>en.wikipedia.org</a:t>
            </a:r>
            <a:r>
              <a:rPr lang="en-US" dirty="0"/>
              <a:t>/wiki/</a:t>
            </a:r>
            <a:r>
              <a:rPr lang="en-US" dirty="0" err="1"/>
              <a:t>Night_vision_device</a:t>
            </a:r>
            <a:endParaRPr lang="en-US" dirty="0"/>
          </a:p>
        </p:txBody>
      </p:sp>
      <p:sp>
        <p:nvSpPr>
          <p:cNvPr id="7" name="Rectangle 6"/>
          <p:cNvSpPr/>
          <p:nvPr/>
        </p:nvSpPr>
        <p:spPr>
          <a:xfrm>
            <a:off x="755654" y="1261299"/>
            <a:ext cx="1825177" cy="369332"/>
          </a:xfrm>
          <a:prstGeom prst="rect">
            <a:avLst/>
          </a:prstGeom>
        </p:spPr>
        <p:txBody>
          <a:bodyPr wrap="none">
            <a:spAutoFit/>
          </a:bodyPr>
          <a:lstStyle/>
          <a:p>
            <a:r>
              <a:rPr lang="en-US" dirty="0"/>
              <a:t>http://</a:t>
            </a:r>
            <a:r>
              <a:rPr lang="en-US" dirty="0" err="1"/>
              <a:t>swagger.io</a:t>
            </a:r>
            <a:endParaRPr lang="en-US" dirty="0"/>
          </a:p>
        </p:txBody>
      </p:sp>
      <p:sp>
        <p:nvSpPr>
          <p:cNvPr id="16" name="Rectangle 15"/>
          <p:cNvSpPr/>
          <p:nvPr/>
        </p:nvSpPr>
        <p:spPr>
          <a:xfrm>
            <a:off x="755653" y="3105835"/>
            <a:ext cx="7704253" cy="369332"/>
          </a:xfrm>
          <a:prstGeom prst="rect">
            <a:avLst/>
          </a:prstGeom>
        </p:spPr>
        <p:txBody>
          <a:bodyPr wrap="square">
            <a:spAutoFit/>
          </a:bodyPr>
          <a:lstStyle/>
          <a:p>
            <a:r>
              <a:rPr lang="en-US" dirty="0"/>
              <a:t>https://</a:t>
            </a:r>
            <a:r>
              <a:rPr lang="en-US" dirty="0" err="1"/>
              <a:t>maxpreme.wordpress.com</a:t>
            </a:r>
            <a:r>
              <a:rPr lang="en-US" dirty="0"/>
              <a:t>/2008/12/08/the-north-face-x-swagger/</a:t>
            </a:r>
          </a:p>
        </p:txBody>
      </p:sp>
      <p:sp>
        <p:nvSpPr>
          <p:cNvPr id="19" name="Rectangle 18"/>
          <p:cNvSpPr/>
          <p:nvPr/>
        </p:nvSpPr>
        <p:spPr>
          <a:xfrm>
            <a:off x="755652" y="3816561"/>
            <a:ext cx="3418010" cy="369332"/>
          </a:xfrm>
          <a:prstGeom prst="rect">
            <a:avLst/>
          </a:prstGeom>
        </p:spPr>
        <p:txBody>
          <a:bodyPr wrap="none">
            <a:spAutoFit/>
          </a:bodyPr>
          <a:lstStyle/>
          <a:p>
            <a:r>
              <a:rPr lang="en-US" dirty="0"/>
              <a:t>https://</a:t>
            </a:r>
            <a:r>
              <a:rPr lang="en-US" dirty="0" err="1"/>
              <a:t>www.google.co.nz</a:t>
            </a:r>
            <a:r>
              <a:rPr lang="en-US" dirty="0"/>
              <a:t>/trends/</a:t>
            </a:r>
          </a:p>
        </p:txBody>
      </p:sp>
      <p:sp>
        <p:nvSpPr>
          <p:cNvPr id="21" name="Rectangle 20"/>
          <p:cNvSpPr/>
          <p:nvPr/>
        </p:nvSpPr>
        <p:spPr>
          <a:xfrm>
            <a:off x="755653" y="4502579"/>
            <a:ext cx="8457822" cy="646331"/>
          </a:xfrm>
          <a:prstGeom prst="rect">
            <a:avLst/>
          </a:prstGeom>
        </p:spPr>
        <p:txBody>
          <a:bodyPr wrap="square">
            <a:spAutoFit/>
          </a:bodyPr>
          <a:lstStyle/>
          <a:p>
            <a:r>
              <a:rPr lang="en-US" dirty="0"/>
              <a:t>http://</a:t>
            </a:r>
            <a:r>
              <a:rPr lang="en-US" dirty="0" err="1"/>
              <a:t>www.telestar.fr</a:t>
            </a:r>
            <a:r>
              <a:rPr lang="en-US" dirty="0"/>
              <a:t>/2014/photos/zach-galifianakis-l-incroyable-perte-de-poids-de-l-acteur-de-very-bad-trip-diaporama-49531</a:t>
            </a:r>
          </a:p>
        </p:txBody>
      </p:sp>
      <p:sp>
        <p:nvSpPr>
          <p:cNvPr id="22" name="Rectangle 21"/>
          <p:cNvSpPr/>
          <p:nvPr/>
        </p:nvSpPr>
        <p:spPr>
          <a:xfrm>
            <a:off x="755653" y="5326027"/>
            <a:ext cx="8457822" cy="646331"/>
          </a:xfrm>
          <a:prstGeom prst="rect">
            <a:avLst/>
          </a:prstGeom>
        </p:spPr>
        <p:txBody>
          <a:bodyPr wrap="square">
            <a:spAutoFit/>
          </a:bodyPr>
          <a:lstStyle/>
          <a:p>
            <a:r>
              <a:rPr lang="en-US" dirty="0"/>
              <a:t>http://</a:t>
            </a:r>
            <a:r>
              <a:rPr lang="en-US" dirty="0" err="1"/>
              <a:t>mic.com</a:t>
            </a:r>
            <a:r>
              <a:rPr lang="en-US" dirty="0"/>
              <a:t>/articles/77505/why-everyone-is-so-mad-about-the-wolf-of-wall-street#.GL46BT50a</a:t>
            </a:r>
          </a:p>
        </p:txBody>
      </p:sp>
    </p:spTree>
    <p:extLst>
      <p:ext uri="{BB962C8B-B14F-4D97-AF65-F5344CB8AC3E}">
        <p14:creationId xmlns:p14="http://schemas.microsoft.com/office/powerpoint/2010/main" val="16168206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25858" r="18741"/>
          <a:stretch/>
        </p:blipFill>
        <p:spPr>
          <a:xfrm>
            <a:off x="9125946" y="526472"/>
            <a:ext cx="2338466" cy="6331528"/>
          </a:xfrm>
          <a:prstGeom prst="rect">
            <a:avLst/>
          </a:prstGeom>
        </p:spPr>
      </p:pic>
      <p:sp>
        <p:nvSpPr>
          <p:cNvPr id="4" name="Rectangle 3"/>
          <p:cNvSpPr/>
          <p:nvPr/>
        </p:nvSpPr>
        <p:spPr>
          <a:xfrm>
            <a:off x="1989837" y="3280232"/>
            <a:ext cx="4572000" cy="1200329"/>
          </a:xfrm>
          <a:prstGeom prst="rect">
            <a:avLst/>
          </a:prstGeom>
        </p:spPr>
        <p:txBody>
          <a:bodyPr>
            <a:spAutoFit/>
          </a:bodyPr>
          <a:lstStyle/>
          <a:p>
            <a:r>
              <a:rPr lang="en-US" dirty="0"/>
              <a:t>How someone presents him or her self to the world. Swagger is shown from how the person handles a situation. It can also be shown in the person's walk.</a:t>
            </a:r>
          </a:p>
        </p:txBody>
      </p:sp>
      <p:sp>
        <p:nvSpPr>
          <p:cNvPr id="6" name="Rectangle 5"/>
          <p:cNvSpPr/>
          <p:nvPr/>
        </p:nvSpPr>
        <p:spPr>
          <a:xfrm>
            <a:off x="1989838" y="6155739"/>
            <a:ext cx="6254447" cy="369332"/>
          </a:xfrm>
          <a:prstGeom prst="rect">
            <a:avLst/>
          </a:prstGeom>
        </p:spPr>
        <p:txBody>
          <a:bodyPr wrap="square">
            <a:spAutoFit/>
          </a:bodyPr>
          <a:lstStyle/>
          <a:p>
            <a:r>
              <a:rPr lang="en-US" dirty="0">
                <a:solidFill>
                  <a:schemeClr val="tx1">
                    <a:lumMod val="50000"/>
                    <a:lumOff val="50000"/>
                  </a:schemeClr>
                </a:solidFill>
              </a:rPr>
              <a:t>http://</a:t>
            </a:r>
            <a:r>
              <a:rPr lang="en-US" dirty="0" err="1">
                <a:solidFill>
                  <a:schemeClr val="tx1">
                    <a:lumMod val="50000"/>
                    <a:lumOff val="50000"/>
                  </a:schemeClr>
                </a:solidFill>
              </a:rPr>
              <a:t>www.urbandictionary.com</a:t>
            </a:r>
            <a:r>
              <a:rPr lang="en-US" dirty="0">
                <a:solidFill>
                  <a:schemeClr val="tx1">
                    <a:lumMod val="50000"/>
                    <a:lumOff val="50000"/>
                  </a:schemeClr>
                </a:solidFill>
              </a:rPr>
              <a:t>/</a:t>
            </a:r>
            <a:r>
              <a:rPr lang="en-US" dirty="0" err="1">
                <a:solidFill>
                  <a:schemeClr val="tx1">
                    <a:lumMod val="50000"/>
                    <a:lumOff val="50000"/>
                  </a:schemeClr>
                </a:solidFill>
              </a:rPr>
              <a:t>define.php?term</a:t>
            </a:r>
            <a:r>
              <a:rPr lang="en-US" dirty="0">
                <a:solidFill>
                  <a:schemeClr val="tx1">
                    <a:lumMod val="50000"/>
                    <a:lumOff val="50000"/>
                  </a:schemeClr>
                </a:solidFill>
              </a:rPr>
              <a:t>=swagger</a:t>
            </a:r>
          </a:p>
        </p:txBody>
      </p:sp>
      <p:sp>
        <p:nvSpPr>
          <p:cNvPr id="7" name="TextBox 6"/>
          <p:cNvSpPr txBox="1"/>
          <p:nvPr/>
        </p:nvSpPr>
        <p:spPr>
          <a:xfrm>
            <a:off x="649267" y="272955"/>
            <a:ext cx="7253139" cy="1323439"/>
          </a:xfrm>
          <a:prstGeom prst="rect">
            <a:avLst/>
          </a:prstGeom>
          <a:noFill/>
        </p:spPr>
        <p:txBody>
          <a:bodyPr wrap="none" rtlCol="0">
            <a:spAutoFit/>
          </a:bodyPr>
          <a:lstStyle/>
          <a:p>
            <a:pPr>
              <a:tabLst>
                <a:tab pos="269875" algn="l"/>
              </a:tabLst>
            </a:pPr>
            <a:r>
              <a:rPr lang="en-AU" sz="4000" dirty="0">
                <a:solidFill>
                  <a:srgbClr val="7FB202"/>
                </a:solidFill>
              </a:rPr>
              <a:t>Can we start without a definition?</a:t>
            </a:r>
          </a:p>
          <a:p>
            <a:pPr>
              <a:tabLst>
                <a:tab pos="269875" algn="l"/>
              </a:tabLst>
            </a:pPr>
            <a:r>
              <a:rPr lang="en-AU" sz="4000" dirty="0">
                <a:solidFill>
                  <a:srgbClr val="7FB202"/>
                </a:solidFill>
              </a:rPr>
              <a:t>(Swagger)</a:t>
            </a:r>
            <a:endParaRPr lang="en-US" sz="4000" dirty="0">
              <a:solidFill>
                <a:srgbClr val="7FB202"/>
              </a:solidFill>
            </a:endParaRPr>
          </a:p>
        </p:txBody>
      </p:sp>
      <p:sp>
        <p:nvSpPr>
          <p:cNvPr id="5" name="Rectangle 4"/>
          <p:cNvSpPr/>
          <p:nvPr/>
        </p:nvSpPr>
        <p:spPr>
          <a:xfrm>
            <a:off x="3707415" y="4657937"/>
            <a:ext cx="6142424" cy="677108"/>
          </a:xfrm>
          <a:prstGeom prst="rect">
            <a:avLst/>
          </a:prstGeom>
        </p:spPr>
        <p:txBody>
          <a:bodyPr wrap="square">
            <a:spAutoFit/>
          </a:bodyPr>
          <a:lstStyle/>
          <a:p>
            <a:r>
              <a:rPr lang="en-US" dirty="0"/>
              <a:t>A person's style- they way they walk, talk, dress.</a:t>
            </a:r>
          </a:p>
          <a:p>
            <a:r>
              <a:rPr lang="en-US" sz="2000" b="1" i="1" dirty="0" smtClean="0"/>
              <a:t>“I'm </a:t>
            </a:r>
            <a:r>
              <a:rPr lang="en-US" sz="2000" b="1" i="1" dirty="0"/>
              <a:t>loving his swagger</a:t>
            </a:r>
            <a:r>
              <a:rPr lang="en-US" sz="2000" b="1" i="1" dirty="0" smtClean="0"/>
              <a:t>!”</a:t>
            </a:r>
            <a:endParaRPr lang="en-US" sz="2000" b="1" i="1" dirty="0"/>
          </a:p>
        </p:txBody>
      </p:sp>
      <p:pic>
        <p:nvPicPr>
          <p:cNvPr id="2" name="Picture 1"/>
          <p:cNvPicPr>
            <a:picLocks noChangeAspect="1"/>
          </p:cNvPicPr>
          <p:nvPr/>
        </p:nvPicPr>
        <p:blipFill>
          <a:blip r:embed="rId4"/>
          <a:stretch>
            <a:fillRect/>
          </a:stretch>
        </p:blipFill>
        <p:spPr>
          <a:xfrm flipH="1">
            <a:off x="1753837" y="3411733"/>
            <a:ext cx="180180" cy="180180"/>
          </a:xfrm>
          <a:prstGeom prst="rect">
            <a:avLst/>
          </a:prstGeom>
        </p:spPr>
      </p:pic>
      <p:pic>
        <p:nvPicPr>
          <p:cNvPr id="9" name="Picture 8"/>
          <p:cNvPicPr>
            <a:picLocks noChangeAspect="1"/>
          </p:cNvPicPr>
          <p:nvPr/>
        </p:nvPicPr>
        <p:blipFill>
          <a:blip r:embed="rId4"/>
          <a:stretch>
            <a:fillRect/>
          </a:stretch>
        </p:blipFill>
        <p:spPr>
          <a:xfrm flipH="1">
            <a:off x="3527235" y="4772738"/>
            <a:ext cx="180180" cy="180180"/>
          </a:xfrm>
          <a:prstGeom prst="rect">
            <a:avLst/>
          </a:prstGeom>
        </p:spPr>
      </p:pic>
      <p:sp>
        <p:nvSpPr>
          <p:cNvPr id="10" name="Rectangle 9"/>
          <p:cNvSpPr/>
          <p:nvPr/>
        </p:nvSpPr>
        <p:spPr>
          <a:xfrm>
            <a:off x="1989837" y="2137496"/>
            <a:ext cx="4572000" cy="646331"/>
          </a:xfrm>
          <a:prstGeom prst="rect">
            <a:avLst/>
          </a:prstGeom>
        </p:spPr>
        <p:txBody>
          <a:bodyPr>
            <a:spAutoFit/>
          </a:bodyPr>
          <a:lstStyle/>
          <a:p>
            <a:r>
              <a:rPr lang="en-US" dirty="0"/>
              <a:t>Rumors say that Swagger was the answer to WADL (walking like a duck)</a:t>
            </a:r>
          </a:p>
        </p:txBody>
      </p:sp>
      <p:pic>
        <p:nvPicPr>
          <p:cNvPr id="11" name="Picture 10"/>
          <p:cNvPicPr>
            <a:picLocks noChangeAspect="1"/>
          </p:cNvPicPr>
          <p:nvPr/>
        </p:nvPicPr>
        <p:blipFill>
          <a:blip r:embed="rId4"/>
          <a:stretch>
            <a:fillRect/>
          </a:stretch>
        </p:blipFill>
        <p:spPr>
          <a:xfrm flipH="1">
            <a:off x="1753837" y="2268997"/>
            <a:ext cx="180180" cy="180180"/>
          </a:xfrm>
          <a:prstGeom prst="rect">
            <a:avLst/>
          </a:prstGeom>
        </p:spPr>
      </p:pic>
    </p:spTree>
    <p:extLst>
      <p:ext uri="{BB962C8B-B14F-4D97-AF65-F5344CB8AC3E}">
        <p14:creationId xmlns:p14="http://schemas.microsoft.com/office/powerpoint/2010/main" val="50978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13140" y="381819"/>
            <a:ext cx="2509085" cy="1323439"/>
          </a:xfrm>
          <a:prstGeom prst="rect">
            <a:avLst/>
          </a:prstGeom>
          <a:noFill/>
        </p:spPr>
        <p:txBody>
          <a:bodyPr wrap="none" rtlCol="0">
            <a:spAutoFit/>
          </a:bodyPr>
          <a:lstStyle/>
          <a:p>
            <a:pPr>
              <a:tabLst>
                <a:tab pos="269875" algn="l"/>
              </a:tabLst>
            </a:pPr>
            <a:r>
              <a:rPr lang="en-AU" sz="4000" dirty="0">
                <a:solidFill>
                  <a:srgbClr val="7FB202"/>
                </a:solidFill>
              </a:rPr>
              <a:t>And now?  </a:t>
            </a:r>
          </a:p>
          <a:p>
            <a:pPr>
              <a:tabLst>
                <a:tab pos="269875" algn="l"/>
              </a:tabLst>
            </a:pPr>
            <a:r>
              <a:rPr lang="en-AU" sz="4000" dirty="0">
                <a:solidFill>
                  <a:srgbClr val="7FB202"/>
                </a:solidFill>
              </a:rPr>
              <a:t>(Open API)</a:t>
            </a:r>
            <a:endParaRPr lang="en-US" sz="4000" dirty="0">
              <a:solidFill>
                <a:srgbClr val="7FB202"/>
              </a:solidFill>
            </a:endParaRPr>
          </a:p>
        </p:txBody>
      </p:sp>
      <p:pic>
        <p:nvPicPr>
          <p:cNvPr id="3" name="Picture 2"/>
          <p:cNvPicPr>
            <a:picLocks noChangeAspect="1"/>
          </p:cNvPicPr>
          <p:nvPr/>
        </p:nvPicPr>
        <p:blipFill rotWithShape="1">
          <a:blip r:embed="rId3"/>
          <a:srcRect l="31061" r="6765"/>
          <a:stretch/>
        </p:blipFill>
        <p:spPr>
          <a:xfrm>
            <a:off x="8986685" y="558800"/>
            <a:ext cx="2566219" cy="6299200"/>
          </a:xfrm>
          <a:prstGeom prst="rect">
            <a:avLst/>
          </a:prstGeom>
        </p:spPr>
      </p:pic>
    </p:spTree>
    <p:extLst>
      <p:ext uri="{BB962C8B-B14F-4D97-AF65-F5344CB8AC3E}">
        <p14:creationId xmlns:p14="http://schemas.microsoft.com/office/powerpoint/2010/main" val="199462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3"/>
          <a:srcRect t="11503" b="32317"/>
          <a:stretch/>
        </p:blipFill>
        <p:spPr>
          <a:xfrm>
            <a:off x="-827" y="1028374"/>
            <a:ext cx="12192828" cy="4253672"/>
          </a:xfrm>
        </p:spPr>
      </p:pic>
      <p:sp>
        <p:nvSpPr>
          <p:cNvPr id="7" name="TextBox 6"/>
          <p:cNvSpPr txBox="1"/>
          <p:nvPr/>
        </p:nvSpPr>
        <p:spPr>
          <a:xfrm>
            <a:off x="695153" y="241003"/>
            <a:ext cx="8297364" cy="707886"/>
          </a:xfrm>
          <a:prstGeom prst="rect">
            <a:avLst/>
          </a:prstGeom>
          <a:noFill/>
        </p:spPr>
        <p:txBody>
          <a:bodyPr wrap="none" rtlCol="0">
            <a:spAutoFit/>
          </a:bodyPr>
          <a:lstStyle/>
          <a:p>
            <a:r>
              <a:rPr lang="en-AU" sz="4000" dirty="0">
                <a:solidFill>
                  <a:srgbClr val="7FB202"/>
                </a:solidFill>
              </a:rPr>
              <a:t>It’s all about making themselves visible</a:t>
            </a:r>
            <a:endParaRPr lang="en-US" sz="4000" dirty="0">
              <a:solidFill>
                <a:srgbClr val="7FB202"/>
              </a:solidFill>
            </a:endParaRPr>
          </a:p>
        </p:txBody>
      </p:sp>
      <p:sp>
        <p:nvSpPr>
          <p:cNvPr id="10" name="TextBox 9"/>
          <p:cNvSpPr txBox="1"/>
          <p:nvPr/>
        </p:nvSpPr>
        <p:spPr>
          <a:xfrm>
            <a:off x="575039" y="4399178"/>
            <a:ext cx="4401531" cy="769441"/>
          </a:xfrm>
          <a:prstGeom prst="rect">
            <a:avLst/>
          </a:prstGeom>
          <a:noFill/>
        </p:spPr>
        <p:txBody>
          <a:bodyPr wrap="square" rtlCol="0">
            <a:spAutoFit/>
          </a:bodyPr>
          <a:lstStyle/>
          <a:p>
            <a:r>
              <a:rPr lang="en-US" sz="2200" dirty="0">
                <a:solidFill>
                  <a:srgbClr val="68FF41"/>
                </a:solidFill>
              </a:rPr>
              <a:t>REST Web API is like browsing a web site with your eyes closed!</a:t>
            </a:r>
          </a:p>
        </p:txBody>
      </p:sp>
      <p:pic>
        <p:nvPicPr>
          <p:cNvPr id="13" name="Picture 12"/>
          <p:cNvPicPr>
            <a:picLocks noChangeAspect="1"/>
          </p:cNvPicPr>
          <p:nvPr/>
        </p:nvPicPr>
        <p:blipFill>
          <a:blip r:embed="rId4"/>
          <a:stretch>
            <a:fillRect/>
          </a:stretch>
        </p:blipFill>
        <p:spPr>
          <a:xfrm>
            <a:off x="9376394" y="5462325"/>
            <a:ext cx="1226667" cy="1395675"/>
          </a:xfrm>
          <a:prstGeom prst="rect">
            <a:avLst/>
          </a:prstGeom>
        </p:spPr>
      </p:pic>
      <p:sp>
        <p:nvSpPr>
          <p:cNvPr id="14" name="TextBox 13"/>
          <p:cNvSpPr txBox="1"/>
          <p:nvPr/>
        </p:nvSpPr>
        <p:spPr>
          <a:xfrm>
            <a:off x="576746" y="6049320"/>
            <a:ext cx="8799648" cy="707886"/>
          </a:xfrm>
          <a:prstGeom prst="rect">
            <a:avLst/>
          </a:prstGeom>
          <a:noFill/>
        </p:spPr>
        <p:txBody>
          <a:bodyPr wrap="square" rtlCol="0">
            <a:spAutoFit/>
          </a:bodyPr>
          <a:lstStyle/>
          <a:p>
            <a:r>
              <a:rPr lang="en-US" sz="2000" dirty="0">
                <a:solidFill>
                  <a:schemeClr val="tx1">
                    <a:lumMod val="50000"/>
                    <a:lumOff val="50000"/>
                  </a:schemeClr>
                </a:solidFill>
              </a:rPr>
              <a:t>In the ‘old days’ or in ‘the other room’ there’s </a:t>
            </a:r>
            <a:r>
              <a:rPr lang="en-US" sz="2000" dirty="0">
                <a:solidFill>
                  <a:schemeClr val="tx1">
                    <a:lumMod val="75000"/>
                    <a:lumOff val="25000"/>
                  </a:schemeClr>
                </a:solidFill>
              </a:rPr>
              <a:t>WSDL</a:t>
            </a:r>
            <a:r>
              <a:rPr lang="en-US" sz="2000" dirty="0">
                <a:solidFill>
                  <a:schemeClr val="tx1">
                    <a:lumMod val="50000"/>
                    <a:lumOff val="50000"/>
                  </a:schemeClr>
                </a:solidFill>
              </a:rPr>
              <a:t> (SOAP web services), complex and ugly as you like, but up for the job</a:t>
            </a:r>
          </a:p>
        </p:txBody>
      </p:sp>
    </p:spTree>
    <p:extLst>
      <p:ext uri="{BB962C8B-B14F-4D97-AF65-F5344CB8AC3E}">
        <p14:creationId xmlns:p14="http://schemas.microsoft.com/office/powerpoint/2010/main" val="16336814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0187" r="23285"/>
          <a:stretch/>
        </p:blipFill>
        <p:spPr>
          <a:xfrm>
            <a:off x="0" y="1038230"/>
            <a:ext cx="9144000" cy="5819770"/>
          </a:xfrm>
          <a:prstGeom prst="rect">
            <a:avLst/>
          </a:prstGeom>
        </p:spPr>
      </p:pic>
      <p:sp>
        <p:nvSpPr>
          <p:cNvPr id="17" name="TextBox 16"/>
          <p:cNvSpPr txBox="1"/>
          <p:nvPr/>
        </p:nvSpPr>
        <p:spPr>
          <a:xfrm>
            <a:off x="636160" y="327817"/>
            <a:ext cx="8729749" cy="646331"/>
          </a:xfrm>
          <a:prstGeom prst="rect">
            <a:avLst/>
          </a:prstGeom>
          <a:noFill/>
        </p:spPr>
        <p:txBody>
          <a:bodyPr wrap="none" rtlCol="0">
            <a:spAutoFit/>
          </a:bodyPr>
          <a:lstStyle/>
          <a:p>
            <a:r>
              <a:rPr lang="en-AU" sz="3600" dirty="0">
                <a:solidFill>
                  <a:srgbClr val="7FB202"/>
                </a:solidFill>
              </a:rPr>
              <a:t>Which problems it tries (successfully) to solve</a:t>
            </a:r>
            <a:endParaRPr lang="en-US" sz="3600" dirty="0">
              <a:solidFill>
                <a:srgbClr val="7FB202"/>
              </a:solidFill>
            </a:endParaRPr>
          </a:p>
        </p:txBody>
      </p:sp>
      <p:sp>
        <p:nvSpPr>
          <p:cNvPr id="20" name="TextBox 19"/>
          <p:cNvSpPr txBox="1"/>
          <p:nvPr/>
        </p:nvSpPr>
        <p:spPr>
          <a:xfrm>
            <a:off x="9144000" y="1226338"/>
            <a:ext cx="1699376" cy="1015663"/>
          </a:xfrm>
          <a:prstGeom prst="rect">
            <a:avLst/>
          </a:prstGeom>
          <a:noFill/>
        </p:spPr>
        <p:txBody>
          <a:bodyPr wrap="none" rtlCol="0">
            <a:spAutoFit/>
          </a:bodyPr>
          <a:lstStyle/>
          <a:p>
            <a:r>
              <a:rPr lang="en-US" sz="2000" dirty="0">
                <a:solidFill>
                  <a:schemeClr val="tx1">
                    <a:lumMod val="50000"/>
                    <a:lumOff val="50000"/>
                  </a:schemeClr>
                </a:solidFill>
              </a:rPr>
              <a:t>API </a:t>
            </a:r>
            <a:r>
              <a:rPr lang="en-US" sz="2000" dirty="0" smtClean="0">
                <a:solidFill>
                  <a:schemeClr val="tx1">
                    <a:lumMod val="50000"/>
                    <a:lumOff val="50000"/>
                  </a:schemeClr>
                </a:solidFill>
              </a:rPr>
              <a:t>discovery</a:t>
            </a:r>
          </a:p>
          <a:p>
            <a:endParaRPr lang="en-US" sz="2000" dirty="0">
              <a:solidFill>
                <a:schemeClr val="tx1">
                  <a:lumMod val="50000"/>
                  <a:lumOff val="50000"/>
                </a:schemeClr>
              </a:solidFill>
            </a:endParaRPr>
          </a:p>
          <a:p>
            <a:r>
              <a:rPr lang="en-US" sz="2000" dirty="0" smtClean="0">
                <a:solidFill>
                  <a:schemeClr val="tx1">
                    <a:lumMod val="50000"/>
                    <a:lumOff val="50000"/>
                  </a:schemeClr>
                </a:solidFill>
              </a:rPr>
              <a:t>API </a:t>
            </a:r>
            <a:r>
              <a:rPr lang="en-US" sz="2000" dirty="0">
                <a:solidFill>
                  <a:schemeClr val="tx1">
                    <a:lumMod val="50000"/>
                    <a:lumOff val="50000"/>
                  </a:schemeClr>
                </a:solidFill>
              </a:rPr>
              <a:t>readability</a:t>
            </a:r>
          </a:p>
        </p:txBody>
      </p:sp>
      <p:sp>
        <p:nvSpPr>
          <p:cNvPr id="21" name="TextBox 20"/>
          <p:cNvSpPr txBox="1"/>
          <p:nvPr/>
        </p:nvSpPr>
        <p:spPr>
          <a:xfrm>
            <a:off x="9144000" y="2908735"/>
            <a:ext cx="2745560" cy="1231106"/>
          </a:xfrm>
          <a:prstGeom prst="rect">
            <a:avLst/>
          </a:prstGeom>
          <a:noFill/>
        </p:spPr>
        <p:txBody>
          <a:bodyPr wrap="none" rtlCol="0">
            <a:spAutoFit/>
          </a:bodyPr>
          <a:lstStyle/>
          <a:p>
            <a:r>
              <a:rPr lang="en-US" sz="2000" dirty="0">
                <a:solidFill>
                  <a:schemeClr val="tx1">
                    <a:lumMod val="50000"/>
                    <a:lumOff val="50000"/>
                  </a:schemeClr>
                </a:solidFill>
              </a:rPr>
              <a:t>Development speed up</a:t>
            </a:r>
          </a:p>
          <a:p>
            <a:r>
              <a:rPr lang="en-US" dirty="0">
                <a:solidFill>
                  <a:schemeClr val="tx1">
                    <a:lumMod val="50000"/>
                    <a:lumOff val="50000"/>
                  </a:schemeClr>
                </a:solidFill>
              </a:rPr>
              <a:t> - client </a:t>
            </a:r>
            <a:r>
              <a:rPr lang="en-US" dirty="0" smtClean="0">
                <a:solidFill>
                  <a:schemeClr val="tx1">
                    <a:lumMod val="50000"/>
                    <a:lumOff val="50000"/>
                  </a:schemeClr>
                </a:solidFill>
              </a:rPr>
              <a:t>/ server decoupling</a:t>
            </a:r>
            <a:endParaRPr lang="en-US" dirty="0">
              <a:solidFill>
                <a:schemeClr val="tx1">
                  <a:lumMod val="50000"/>
                  <a:lumOff val="50000"/>
                </a:schemeClr>
              </a:solidFill>
            </a:endParaRPr>
          </a:p>
          <a:p>
            <a:r>
              <a:rPr lang="en-US" dirty="0">
                <a:solidFill>
                  <a:schemeClr val="tx1">
                    <a:lumMod val="50000"/>
                    <a:lumOff val="50000"/>
                  </a:schemeClr>
                </a:solidFill>
              </a:rPr>
              <a:t> - creating </a:t>
            </a:r>
            <a:r>
              <a:rPr lang="en-US" dirty="0" smtClean="0">
                <a:solidFill>
                  <a:schemeClr val="tx1">
                    <a:lumMod val="50000"/>
                    <a:lumOff val="50000"/>
                  </a:schemeClr>
                </a:solidFill>
              </a:rPr>
              <a:t>API </a:t>
            </a:r>
            <a:r>
              <a:rPr lang="en-US" dirty="0">
                <a:solidFill>
                  <a:schemeClr val="tx1">
                    <a:lumMod val="50000"/>
                    <a:lumOff val="50000"/>
                  </a:schemeClr>
                </a:solidFill>
              </a:rPr>
              <a:t>from </a:t>
            </a:r>
            <a:r>
              <a:rPr lang="en-US" dirty="0" smtClean="0">
                <a:solidFill>
                  <a:schemeClr val="tx1">
                    <a:lumMod val="50000"/>
                    <a:lumOff val="50000"/>
                  </a:schemeClr>
                </a:solidFill>
              </a:rPr>
              <a:t>code</a:t>
            </a:r>
            <a:endParaRPr lang="en-US" dirty="0">
              <a:solidFill>
                <a:schemeClr val="tx1">
                  <a:lumMod val="50000"/>
                  <a:lumOff val="50000"/>
                </a:schemeClr>
              </a:solidFill>
            </a:endParaRPr>
          </a:p>
          <a:p>
            <a:r>
              <a:rPr lang="en-US" dirty="0">
                <a:solidFill>
                  <a:schemeClr val="tx1">
                    <a:lumMod val="50000"/>
                    <a:lumOff val="50000"/>
                  </a:schemeClr>
                </a:solidFill>
              </a:rPr>
              <a:t> - generate code from API</a:t>
            </a:r>
          </a:p>
        </p:txBody>
      </p:sp>
      <p:sp>
        <p:nvSpPr>
          <p:cNvPr id="23" name="TextBox 22"/>
          <p:cNvSpPr txBox="1"/>
          <p:nvPr/>
        </p:nvSpPr>
        <p:spPr>
          <a:xfrm>
            <a:off x="9144000" y="4806576"/>
            <a:ext cx="2792100" cy="1323439"/>
          </a:xfrm>
          <a:prstGeom prst="rect">
            <a:avLst/>
          </a:prstGeom>
          <a:noFill/>
        </p:spPr>
        <p:txBody>
          <a:bodyPr wrap="square" rtlCol="0">
            <a:spAutoFit/>
          </a:bodyPr>
          <a:lstStyle/>
          <a:p>
            <a:r>
              <a:rPr lang="en-US" sz="2000" dirty="0">
                <a:solidFill>
                  <a:schemeClr val="tx1">
                    <a:lumMod val="50000"/>
                    <a:lumOff val="50000"/>
                  </a:schemeClr>
                </a:solidFill>
              </a:rPr>
              <a:t>Remove barriers between Business (product owners) and IT (developers)</a:t>
            </a:r>
          </a:p>
        </p:txBody>
      </p:sp>
      <p:cxnSp>
        <p:nvCxnSpPr>
          <p:cNvPr id="24" name="Straight Connector 23"/>
          <p:cNvCxnSpPr/>
          <p:nvPr/>
        </p:nvCxnSpPr>
        <p:spPr>
          <a:xfrm>
            <a:off x="9144000" y="2567464"/>
            <a:ext cx="2028574" cy="15808"/>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9144000" y="4465304"/>
            <a:ext cx="2028574" cy="15808"/>
          </a:xfrm>
          <a:prstGeom prst="line">
            <a:avLst/>
          </a:prstGeom>
        </p:spPr>
        <p:style>
          <a:lnRef idx="2">
            <a:schemeClr val="dk1"/>
          </a:lnRef>
          <a:fillRef idx="0">
            <a:schemeClr val="dk1"/>
          </a:fillRef>
          <a:effectRef idx="1">
            <a:schemeClr val="dk1"/>
          </a:effectRef>
          <a:fontRef idx="minor">
            <a:schemeClr val="tx1"/>
          </a:fontRef>
        </p:style>
      </p:cxnSp>
      <p:pic>
        <p:nvPicPr>
          <p:cNvPr id="9" name="Picture 8"/>
          <p:cNvPicPr>
            <a:picLocks noChangeAspect="1"/>
          </p:cNvPicPr>
          <p:nvPr/>
        </p:nvPicPr>
        <p:blipFill>
          <a:blip r:embed="rId4"/>
          <a:stretch>
            <a:fillRect/>
          </a:stretch>
        </p:blipFill>
        <p:spPr>
          <a:xfrm>
            <a:off x="5520598" y="5876611"/>
            <a:ext cx="506808" cy="506808"/>
          </a:xfrm>
          <a:prstGeom prst="rect">
            <a:avLst/>
          </a:prstGeom>
        </p:spPr>
      </p:pic>
    </p:spTree>
    <p:extLst>
      <p:ext uri="{BB962C8B-B14F-4D97-AF65-F5344CB8AC3E}">
        <p14:creationId xmlns:p14="http://schemas.microsoft.com/office/powerpoint/2010/main" val="15827716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86597" y="300499"/>
            <a:ext cx="4974054" cy="646331"/>
          </a:xfrm>
          <a:prstGeom prst="rect">
            <a:avLst/>
          </a:prstGeom>
          <a:noFill/>
        </p:spPr>
        <p:txBody>
          <a:bodyPr wrap="none" rtlCol="0">
            <a:spAutoFit/>
          </a:bodyPr>
          <a:lstStyle/>
          <a:p>
            <a:r>
              <a:rPr lang="en-AU" sz="3600" dirty="0">
                <a:solidFill>
                  <a:srgbClr val="7FB202"/>
                </a:solidFill>
              </a:rPr>
              <a:t>API definition (discovery )</a:t>
            </a:r>
            <a:endParaRPr lang="en-US" sz="3600" dirty="0">
              <a:solidFill>
                <a:srgbClr val="7FB202"/>
              </a:solidFill>
            </a:endParaRPr>
          </a:p>
        </p:txBody>
      </p:sp>
      <p:sp>
        <p:nvSpPr>
          <p:cNvPr id="3" name="Rectangle 2"/>
          <p:cNvSpPr/>
          <p:nvPr/>
        </p:nvSpPr>
        <p:spPr>
          <a:xfrm>
            <a:off x="8589389" y="1692009"/>
            <a:ext cx="1236671" cy="2930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swagger</a:t>
            </a:r>
          </a:p>
        </p:txBody>
      </p:sp>
      <p:sp>
        <p:nvSpPr>
          <p:cNvPr id="8" name="Rectangle 7"/>
          <p:cNvSpPr/>
          <p:nvPr/>
        </p:nvSpPr>
        <p:spPr>
          <a:xfrm>
            <a:off x="8589389" y="2360149"/>
            <a:ext cx="1236671" cy="2930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info</a:t>
            </a:r>
          </a:p>
        </p:txBody>
      </p:sp>
      <p:sp>
        <p:nvSpPr>
          <p:cNvPr id="9" name="Rectangle 8"/>
          <p:cNvSpPr/>
          <p:nvPr/>
        </p:nvSpPr>
        <p:spPr>
          <a:xfrm>
            <a:off x="8589389" y="3696429"/>
            <a:ext cx="1236671" cy="2930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host</a:t>
            </a:r>
          </a:p>
        </p:txBody>
      </p:sp>
      <p:sp>
        <p:nvSpPr>
          <p:cNvPr id="10" name="Rectangle 9"/>
          <p:cNvSpPr/>
          <p:nvPr/>
        </p:nvSpPr>
        <p:spPr>
          <a:xfrm>
            <a:off x="8589389" y="4364569"/>
            <a:ext cx="1236671" cy="2930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t>basePath</a:t>
            </a:r>
            <a:endParaRPr lang="en-US" dirty="0"/>
          </a:p>
        </p:txBody>
      </p:sp>
      <p:sp>
        <p:nvSpPr>
          <p:cNvPr id="11" name="Rectangle 10"/>
          <p:cNvSpPr/>
          <p:nvPr/>
        </p:nvSpPr>
        <p:spPr>
          <a:xfrm>
            <a:off x="8589389" y="3028289"/>
            <a:ext cx="1236671" cy="2930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schemes</a:t>
            </a:r>
          </a:p>
        </p:txBody>
      </p:sp>
      <p:sp>
        <p:nvSpPr>
          <p:cNvPr id="14" name="Rectangle 13"/>
          <p:cNvSpPr/>
          <p:nvPr/>
        </p:nvSpPr>
        <p:spPr>
          <a:xfrm>
            <a:off x="8589389" y="5032710"/>
            <a:ext cx="1236671" cy="29309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paths</a:t>
            </a:r>
          </a:p>
        </p:txBody>
      </p:sp>
      <p:sp>
        <p:nvSpPr>
          <p:cNvPr id="23" name="Rectangle 22"/>
          <p:cNvSpPr/>
          <p:nvPr/>
        </p:nvSpPr>
        <p:spPr>
          <a:xfrm>
            <a:off x="4546618" y="5794519"/>
            <a:ext cx="2694840" cy="369332"/>
          </a:xfrm>
          <a:prstGeom prst="rect">
            <a:avLst/>
          </a:prstGeom>
        </p:spPr>
        <p:txBody>
          <a:bodyPr wrap="none">
            <a:spAutoFit/>
          </a:bodyPr>
          <a:lstStyle/>
          <a:p>
            <a:r>
              <a:rPr lang="is-IS" dirty="0"/>
              <a:t>(JSON or YAML, you chose)</a:t>
            </a:r>
            <a:endParaRPr lang="en-US" dirty="0"/>
          </a:p>
        </p:txBody>
      </p:sp>
      <p:pic>
        <p:nvPicPr>
          <p:cNvPr id="2" name="Picture 1"/>
          <p:cNvPicPr>
            <a:picLocks noChangeAspect="1"/>
          </p:cNvPicPr>
          <p:nvPr/>
        </p:nvPicPr>
        <p:blipFill>
          <a:blip r:embed="rId3"/>
          <a:stretch>
            <a:fillRect/>
          </a:stretch>
        </p:blipFill>
        <p:spPr>
          <a:xfrm>
            <a:off x="1342746" y="1692009"/>
            <a:ext cx="5898712" cy="3726663"/>
          </a:xfrm>
          <a:prstGeom prst="rect">
            <a:avLst/>
          </a:prstGeom>
        </p:spPr>
      </p:pic>
    </p:spTree>
    <p:extLst>
      <p:ext uri="{BB962C8B-B14F-4D97-AF65-F5344CB8AC3E}">
        <p14:creationId xmlns:p14="http://schemas.microsoft.com/office/powerpoint/2010/main" val="21015138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14161</TotalTime>
  <Words>5042</Words>
  <Application>Microsoft Macintosh PowerPoint</Application>
  <PresentationFormat>Widescreen</PresentationFormat>
  <Paragraphs>336</Paragraphs>
  <Slides>48</Slides>
  <Notes>38</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-apple-system</vt:lpstr>
      <vt:lpstr>Arial</vt:lpstr>
      <vt:lpstr>Calibri</vt:lpstr>
      <vt:lpstr>Calibri Light</vt:lpstr>
      <vt:lpstr>Candara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RAML better?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Choosing an API Design Language/Framework</vt:lpstr>
      <vt:lpstr>Product Driven Spec Choice</vt:lpstr>
      <vt:lpstr>Seek technical advice …</vt:lpstr>
      <vt:lpstr>PowerPoint Presentation</vt:lpstr>
      <vt:lpstr>Product Driven Spec Choice</vt:lpstr>
      <vt:lpstr>Product Driven Spec Choice</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Giovanni</dc:creator>
  <cp:lastModifiedBy>Wood, Justin (NZ - Auckland)</cp:lastModifiedBy>
  <cp:revision>149</cp:revision>
  <dcterms:created xsi:type="dcterms:W3CDTF">2015-11-20T00:43:48Z</dcterms:created>
  <dcterms:modified xsi:type="dcterms:W3CDTF">2016-11-16T19:45:00Z</dcterms:modified>
</cp:coreProperties>
</file>